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61" r:id="rId2"/>
    <p:sldId id="262" r:id="rId3"/>
    <p:sldId id="263" r:id="rId4"/>
    <p:sldId id="264" r:id="rId5"/>
    <p:sldId id="265" r:id="rId6"/>
    <p:sldId id="266" r:id="rId7"/>
    <p:sldId id="280" r:id="rId8"/>
    <p:sldId id="267" r:id="rId9"/>
    <p:sldId id="268" r:id="rId10"/>
    <p:sldId id="269" r:id="rId11"/>
    <p:sldId id="270" r:id="rId12"/>
    <p:sldId id="260" r:id="rId13"/>
    <p:sldId id="258" r:id="rId14"/>
    <p:sldId id="257" r:id="rId15"/>
    <p:sldId id="259" r:id="rId16"/>
    <p:sldId id="281" r:id="rId17"/>
    <p:sldId id="282" r:id="rId18"/>
    <p:sldId id="271" r:id="rId19"/>
    <p:sldId id="272" r:id="rId20"/>
    <p:sldId id="276" r:id="rId21"/>
    <p:sldId id="273" r:id="rId22"/>
    <p:sldId id="274" r:id="rId23"/>
    <p:sldId id="279" r:id="rId24"/>
    <p:sldId id="275" r:id="rId25"/>
    <p:sldId id="277" r:id="rId26"/>
    <p:sldId id="278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Порівняння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швидкості</a:t>
            </a:r>
            <a:r>
              <a:rPr lang="ru-RU" baseline="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baseline="0" dirty="0" err="1">
                <a:solidFill>
                  <a:schemeClr val="accent3">
                    <a:lumMod val="50000"/>
                  </a:schemeClr>
                </a:solidFill>
              </a:rPr>
              <a:t>роботи</a:t>
            </a:r>
            <a:r>
              <a:rPr lang="ru-RU" baseline="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baseline="0" dirty="0" err="1">
                <a:solidFill>
                  <a:schemeClr val="accent3">
                    <a:lumMod val="50000"/>
                  </a:schemeClr>
                </a:solidFill>
              </a:rPr>
              <a:t>алгоритмів</a:t>
            </a:r>
            <a:r>
              <a:rPr lang="ru-RU" baseline="0" dirty="0">
                <a:solidFill>
                  <a:schemeClr val="accent3">
                    <a:lumMod val="50000"/>
                  </a:schemeClr>
                </a:solidFill>
              </a:rPr>
              <a:t> в </a:t>
            </a:r>
            <a:r>
              <a:rPr lang="ru-RU" baseline="0" dirty="0" err="1">
                <a:solidFill>
                  <a:schemeClr val="accent3">
                    <a:lumMod val="50000"/>
                  </a:schemeClr>
                </a:solidFill>
              </a:rPr>
              <a:t>мікросекундах</a:t>
            </a:r>
            <a:r>
              <a:rPr lang="ru-RU" baseline="0" dirty="0">
                <a:solidFill>
                  <a:schemeClr val="accent3">
                    <a:lumMod val="50000"/>
                  </a:schemeClr>
                </a:solidFill>
              </a:rPr>
              <a:t> при </a:t>
            </a:r>
            <a:r>
              <a:rPr lang="en-AU" baseline="0" dirty="0" err="1">
                <a:solidFill>
                  <a:schemeClr val="accent3">
                    <a:lumMod val="50000"/>
                  </a:schemeClr>
                </a:solidFill>
              </a:rPr>
              <a:t>maxVal</a:t>
            </a:r>
            <a:r>
              <a:rPr lang="en-AU" baseline="0" dirty="0">
                <a:solidFill>
                  <a:schemeClr val="accent3">
                    <a:lumMod val="50000"/>
                  </a:schemeClr>
                </a:solidFill>
              </a:rPr>
              <a:t> = 1000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Counting Sort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Лист1!$A$2:$A$7</c:f>
              <c:numCache>
                <c:formatCode>General</c:formatCode>
                <c:ptCount val="6"/>
                <c:pt idx="0">
                  <c:v>1000</c:v>
                </c:pt>
                <c:pt idx="1">
                  <c:v>5000</c:v>
                </c:pt>
                <c:pt idx="2">
                  <c:v>10000</c:v>
                </c:pt>
                <c:pt idx="3">
                  <c:v>100000</c:v>
                </c:pt>
                <c:pt idx="4">
                  <c:v>200000</c:v>
                </c:pt>
                <c:pt idx="5">
                  <c:v>300000</c:v>
                </c:pt>
              </c:numCache>
            </c:num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228.5</c:v>
                </c:pt>
                <c:pt idx="1">
                  <c:v>234.8</c:v>
                </c:pt>
                <c:pt idx="2">
                  <c:v>255.5</c:v>
                </c:pt>
                <c:pt idx="3">
                  <c:v>642.1</c:v>
                </c:pt>
                <c:pt idx="4">
                  <c:v>961.8</c:v>
                </c:pt>
                <c:pt idx="5">
                  <c:v>1253.9000000000001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C5C-4A26-AD94-DED3BB9FACD9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Bubble Sort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Лист1!$A$2:$A$7</c:f>
              <c:numCache>
                <c:formatCode>General</c:formatCode>
                <c:ptCount val="6"/>
                <c:pt idx="0">
                  <c:v>1000</c:v>
                </c:pt>
                <c:pt idx="1">
                  <c:v>5000</c:v>
                </c:pt>
                <c:pt idx="2">
                  <c:v>10000</c:v>
                </c:pt>
                <c:pt idx="3">
                  <c:v>100000</c:v>
                </c:pt>
                <c:pt idx="4">
                  <c:v>200000</c:v>
                </c:pt>
                <c:pt idx="5">
                  <c:v>300000</c:v>
                </c:pt>
              </c:numCache>
            </c:numRef>
          </c:cat>
          <c:val>
            <c:numRef>
              <c:f>Лист1!$C$2:$C$7</c:f>
              <c:numCache>
                <c:formatCode>General</c:formatCode>
                <c:ptCount val="6"/>
                <c:pt idx="0">
                  <c:v>234</c:v>
                </c:pt>
                <c:pt idx="1">
                  <c:v>2856.4</c:v>
                </c:pt>
                <c:pt idx="2">
                  <c:v>11372.7</c:v>
                </c:pt>
                <c:pt idx="3">
                  <c:v>1134622.5</c:v>
                </c:pt>
                <c:pt idx="4">
                  <c:v>4542452.8</c:v>
                </c:pt>
                <c:pt idx="5">
                  <c:v>8079017.5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C5C-4A26-AD94-DED3BB9FAC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39477071"/>
        <c:axId val="739475823"/>
      </c:lineChart>
      <c:catAx>
        <c:axId val="739477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5823"/>
        <c:crosses val="autoZero"/>
        <c:auto val="1"/>
        <c:lblAlgn val="ctr"/>
        <c:lblOffset val="100"/>
        <c:noMultiLvlLbl val="0"/>
      </c:catAx>
      <c:valAx>
        <c:axId val="739475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70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 err="1"/>
              <a:t>Порівняння</a:t>
            </a:r>
            <a:r>
              <a:rPr lang="ru-RU" dirty="0"/>
              <a:t> </a:t>
            </a:r>
            <a:r>
              <a:rPr lang="ru-RU" dirty="0" err="1"/>
              <a:t>швидкості</a:t>
            </a:r>
            <a:r>
              <a:rPr lang="ru-RU" baseline="0" dirty="0"/>
              <a:t> </a:t>
            </a:r>
            <a:r>
              <a:rPr lang="ru-RU" baseline="0" dirty="0" err="1"/>
              <a:t>роботи</a:t>
            </a:r>
            <a:r>
              <a:rPr lang="ru-RU" baseline="0" dirty="0"/>
              <a:t> алгоритм</a:t>
            </a:r>
            <a:r>
              <a:rPr lang="uk-UA" baseline="0" dirty="0"/>
              <a:t>у </a:t>
            </a:r>
            <a:r>
              <a:rPr lang="en-AU" baseline="0" dirty="0"/>
              <a:t>Counting Sort</a:t>
            </a:r>
            <a:r>
              <a:rPr lang="ru-RU" baseline="0" dirty="0"/>
              <a:t> в </a:t>
            </a:r>
            <a:r>
              <a:rPr lang="ru-RU" baseline="0" dirty="0" err="1"/>
              <a:t>мікросекундах</a:t>
            </a:r>
            <a:r>
              <a:rPr lang="en-AU" baseline="0" dirty="0"/>
              <a:t> </a:t>
            </a:r>
            <a:r>
              <a:rPr lang="ru-RU" baseline="0" dirty="0"/>
              <a:t>при </a:t>
            </a:r>
            <a:r>
              <a:rPr lang="en-AU" baseline="0" dirty="0" err="1"/>
              <a:t>maxVal</a:t>
            </a:r>
            <a:r>
              <a:rPr lang="en-AU" baseline="0" dirty="0"/>
              <a:t> = 1000 </a:t>
            </a:r>
            <a:r>
              <a:rPr lang="ru-RU" baseline="0" dirty="0"/>
              <a:t>та </a:t>
            </a:r>
            <a:r>
              <a:rPr lang="en-AU" baseline="0" dirty="0" err="1"/>
              <a:t>maxVal</a:t>
            </a:r>
            <a:r>
              <a:rPr lang="en-AU" baseline="0" dirty="0"/>
              <a:t> = 999999999</a:t>
            </a:r>
            <a:endParaRPr lang="ru-RU" dirty="0"/>
          </a:p>
        </c:rich>
      </c:tx>
      <c:layout>
        <c:manualLayout>
          <c:xMode val="edge"/>
          <c:yMode val="edge"/>
          <c:x val="0.1075156250000000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9.5404158464566929E-2"/>
          <c:y val="0.10320711717475903"/>
          <c:w val="0.88897084153543304"/>
          <c:h val="0.76748654235442038"/>
        </c:manualLayout>
      </c:layout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Counting Sort при малому діапазоні значень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Лист1!$A$2:$A$7</c:f>
              <c:numCache>
                <c:formatCode>General</c:formatCode>
                <c:ptCount val="6"/>
                <c:pt idx="0">
                  <c:v>1000</c:v>
                </c:pt>
                <c:pt idx="1">
                  <c:v>5000</c:v>
                </c:pt>
                <c:pt idx="2">
                  <c:v>10000</c:v>
                </c:pt>
                <c:pt idx="3">
                  <c:v>100000</c:v>
                </c:pt>
                <c:pt idx="4">
                  <c:v>200000</c:v>
                </c:pt>
                <c:pt idx="5">
                  <c:v>300000</c:v>
                </c:pt>
              </c:numCache>
            </c:num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180</c:v>
                </c:pt>
                <c:pt idx="1">
                  <c:v>190.3</c:v>
                </c:pt>
                <c:pt idx="2">
                  <c:v>205.8</c:v>
                </c:pt>
                <c:pt idx="3">
                  <c:v>493.3</c:v>
                </c:pt>
                <c:pt idx="4">
                  <c:v>964.2</c:v>
                </c:pt>
                <c:pt idx="5">
                  <c:v>1253.9000000000001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31B-4D9C-BFF6-C8410A7DB51A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Counting Sort при великому діапазоні значень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Лист1!$A$2:$A$7</c:f>
              <c:numCache>
                <c:formatCode>General</c:formatCode>
                <c:ptCount val="6"/>
                <c:pt idx="0">
                  <c:v>1000</c:v>
                </c:pt>
                <c:pt idx="1">
                  <c:v>5000</c:v>
                </c:pt>
                <c:pt idx="2">
                  <c:v>10000</c:v>
                </c:pt>
                <c:pt idx="3">
                  <c:v>100000</c:v>
                </c:pt>
                <c:pt idx="4">
                  <c:v>200000</c:v>
                </c:pt>
                <c:pt idx="5">
                  <c:v>300000</c:v>
                </c:pt>
              </c:numCache>
            </c:numRef>
          </c:cat>
          <c:val>
            <c:numRef>
              <c:f>Лист1!$C$2:$C$7</c:f>
              <c:numCache>
                <c:formatCode>General</c:formatCode>
                <c:ptCount val="6"/>
                <c:pt idx="0">
                  <c:v>234</c:v>
                </c:pt>
                <c:pt idx="1">
                  <c:v>2856.4</c:v>
                </c:pt>
                <c:pt idx="2">
                  <c:v>11372.7</c:v>
                </c:pt>
                <c:pt idx="3">
                  <c:v>524967.6</c:v>
                </c:pt>
                <c:pt idx="4">
                  <c:v>587309.19999999995</c:v>
                </c:pt>
                <c:pt idx="5">
                  <c:v>616461.30000000005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31B-4D9C-BFF6-C8410A7DB5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39477071"/>
        <c:axId val="739475823"/>
      </c:lineChart>
      <c:catAx>
        <c:axId val="739477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5823"/>
        <c:crosses val="autoZero"/>
        <c:auto val="1"/>
        <c:lblAlgn val="ctr"/>
        <c:lblOffset val="100"/>
        <c:noMultiLvlLbl val="0"/>
      </c:catAx>
      <c:valAx>
        <c:axId val="739475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70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 err="1"/>
              <a:t>Швидкість</a:t>
            </a:r>
            <a:r>
              <a:rPr lang="ru-RU" baseline="0" dirty="0"/>
              <a:t> </a:t>
            </a:r>
            <a:r>
              <a:rPr lang="ru-RU" baseline="0" dirty="0" err="1"/>
              <a:t>роботи</a:t>
            </a:r>
            <a:r>
              <a:rPr lang="ru-RU" baseline="0" dirty="0"/>
              <a:t> алгоритму </a:t>
            </a:r>
            <a:r>
              <a:rPr lang="en-AU" baseline="0" dirty="0"/>
              <a:t>Counting Sort </a:t>
            </a:r>
            <a:r>
              <a:rPr lang="uk-UA" baseline="0" dirty="0"/>
              <a:t>в мікросекундах при </a:t>
            </a:r>
            <a:r>
              <a:rPr lang="en-AU" baseline="0" dirty="0" err="1"/>
              <a:t>maxVal</a:t>
            </a:r>
            <a:r>
              <a:rPr lang="en-AU" baseline="0" dirty="0"/>
              <a:t>=1000</a:t>
            </a:r>
            <a:endParaRPr lang="uk-UA" baseline="0" dirty="0"/>
          </a:p>
          <a:p>
            <a:pPr>
              <a:defRPr/>
            </a:pP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Counting Sort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Лист1!$A$2:$A$7</c:f>
              <c:numCache>
                <c:formatCode>General</c:formatCode>
                <c:ptCount val="6"/>
                <c:pt idx="0">
                  <c:v>1000</c:v>
                </c:pt>
                <c:pt idx="1">
                  <c:v>5000</c:v>
                </c:pt>
                <c:pt idx="2">
                  <c:v>10000</c:v>
                </c:pt>
                <c:pt idx="3">
                  <c:v>100000</c:v>
                </c:pt>
                <c:pt idx="4">
                  <c:v>200000</c:v>
                </c:pt>
                <c:pt idx="5">
                  <c:v>300000</c:v>
                </c:pt>
              </c:numCache>
            </c:num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228.5</c:v>
                </c:pt>
                <c:pt idx="1">
                  <c:v>234.8</c:v>
                </c:pt>
                <c:pt idx="2">
                  <c:v>255.5</c:v>
                </c:pt>
                <c:pt idx="3">
                  <c:v>642.1</c:v>
                </c:pt>
                <c:pt idx="4">
                  <c:v>961.8</c:v>
                </c:pt>
                <c:pt idx="5">
                  <c:v>1253.9000000000001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25D-4BFE-B70E-92A10EFE0D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39477071"/>
        <c:axId val="739475823"/>
      </c:lineChart>
      <c:catAx>
        <c:axId val="739477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5823"/>
        <c:crosses val="autoZero"/>
        <c:auto val="1"/>
        <c:lblAlgn val="ctr"/>
        <c:lblOffset val="100"/>
        <c:noMultiLvlLbl val="0"/>
      </c:catAx>
      <c:valAx>
        <c:axId val="739475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70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 err="1"/>
              <a:t>Швидкість</a:t>
            </a:r>
            <a:r>
              <a:rPr lang="ru-RU" baseline="0" dirty="0"/>
              <a:t> </a:t>
            </a:r>
            <a:r>
              <a:rPr lang="ru-RU" baseline="0" dirty="0" err="1"/>
              <a:t>роботи</a:t>
            </a:r>
            <a:r>
              <a:rPr lang="ru-RU" baseline="0" dirty="0"/>
              <a:t> алгоритму </a:t>
            </a:r>
            <a:r>
              <a:rPr lang="en-AU" baseline="0" dirty="0"/>
              <a:t>Bubble Sort </a:t>
            </a:r>
            <a:r>
              <a:rPr lang="uk-UA" baseline="0" dirty="0"/>
              <a:t>в </a:t>
            </a:r>
            <a:r>
              <a:rPr lang="uk-UA" baseline="0" dirty="0" err="1"/>
              <a:t>мілісекундах</a:t>
            </a:r>
            <a:r>
              <a:rPr lang="en-AU" baseline="0" dirty="0"/>
              <a:t> </a:t>
            </a:r>
            <a:endParaRPr lang="uk-UA" baseline="0" dirty="0"/>
          </a:p>
          <a:p>
            <a:pPr>
              <a:defRPr/>
            </a:pPr>
            <a:r>
              <a:rPr lang="ru-RU" sz="1862" b="0" i="0" u="none" strike="noStrike" baseline="0" dirty="0">
                <a:effectLst/>
              </a:rPr>
              <a:t>при </a:t>
            </a:r>
            <a:r>
              <a:rPr lang="en-AU" sz="1862" b="0" i="0" u="none" strike="noStrike" baseline="0" dirty="0" err="1">
                <a:effectLst/>
              </a:rPr>
              <a:t>maxVal</a:t>
            </a:r>
            <a:r>
              <a:rPr lang="en-AU" sz="1862" b="0" i="0" u="none" strike="noStrike" baseline="0" dirty="0">
                <a:effectLst/>
              </a:rPr>
              <a:t> = 1000 </a:t>
            </a:r>
            <a:r>
              <a:rPr lang="uk-UA" sz="1862" b="0" i="0" u="none" strike="noStrike" baseline="0" dirty="0">
                <a:effectLst/>
              </a:rPr>
              <a:t> </a:t>
            </a:r>
            <a:r>
              <a:rPr lang="ru-RU" sz="1862" b="0" i="0" u="none" strike="noStrike" baseline="0" dirty="0">
                <a:effectLst/>
              </a:rPr>
              <a:t>та </a:t>
            </a:r>
            <a:r>
              <a:rPr lang="en-AU" sz="1862" b="0" i="0" u="none" strike="noStrike" baseline="0" dirty="0" err="1">
                <a:effectLst/>
              </a:rPr>
              <a:t>maxVal</a:t>
            </a:r>
            <a:r>
              <a:rPr lang="en-AU" sz="1862" b="0" i="0" u="none" strike="noStrike" baseline="0" dirty="0">
                <a:effectLst/>
              </a:rPr>
              <a:t> = 999999999</a:t>
            </a:r>
            <a:endParaRPr lang="uk-UA" baseline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Bubble Sort з малим діапазоном значень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Лист1!$A$2:$A$7</c:f>
              <c:numCache>
                <c:formatCode>General</c:formatCode>
                <c:ptCount val="6"/>
                <c:pt idx="0">
                  <c:v>1000</c:v>
                </c:pt>
                <c:pt idx="1">
                  <c:v>5000</c:v>
                </c:pt>
                <c:pt idx="2">
                  <c:v>10000</c:v>
                </c:pt>
                <c:pt idx="3">
                  <c:v>100000</c:v>
                </c:pt>
                <c:pt idx="4">
                  <c:v>200000</c:v>
                </c:pt>
                <c:pt idx="5">
                  <c:v>300000</c:v>
                </c:pt>
              </c:numCache>
            </c:num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0.23400000000000001</c:v>
                </c:pt>
                <c:pt idx="1">
                  <c:v>2.8563999999999998</c:v>
                </c:pt>
                <c:pt idx="2">
                  <c:v>11.3727</c:v>
                </c:pt>
                <c:pt idx="3">
                  <c:v>1134.6224999999999</c:v>
                </c:pt>
                <c:pt idx="4">
                  <c:v>4562.4528</c:v>
                </c:pt>
                <c:pt idx="5">
                  <c:v>8079.0174999999999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B0E-4822-8D8A-F64474019F13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Bubble Sort з великим діапазоном значень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Лист1!$A$2:$A$7</c:f>
              <c:numCache>
                <c:formatCode>General</c:formatCode>
                <c:ptCount val="6"/>
                <c:pt idx="0">
                  <c:v>1000</c:v>
                </c:pt>
                <c:pt idx="1">
                  <c:v>5000</c:v>
                </c:pt>
                <c:pt idx="2">
                  <c:v>10000</c:v>
                </c:pt>
                <c:pt idx="3">
                  <c:v>100000</c:v>
                </c:pt>
                <c:pt idx="4">
                  <c:v>200000</c:v>
                </c:pt>
                <c:pt idx="5">
                  <c:v>300000</c:v>
                </c:pt>
              </c:numCache>
            </c:numRef>
          </c:cat>
          <c:val>
            <c:numRef>
              <c:f>Лист1!$C$2:$C$7</c:f>
              <c:numCache>
                <c:formatCode>General</c:formatCode>
                <c:ptCount val="6"/>
                <c:pt idx="0">
                  <c:v>0.23400000000000001</c:v>
                </c:pt>
                <c:pt idx="1">
                  <c:v>2.8563999999999998</c:v>
                </c:pt>
                <c:pt idx="2">
                  <c:v>11.3727</c:v>
                </c:pt>
                <c:pt idx="3">
                  <c:v>1101.1233999999999</c:v>
                </c:pt>
                <c:pt idx="4">
                  <c:v>4561.8941000000004</c:v>
                </c:pt>
                <c:pt idx="5">
                  <c:v>8123.3158999999996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B0E-4822-8D8A-F64474019F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39477071"/>
        <c:axId val="739475823"/>
      </c:lineChart>
      <c:catAx>
        <c:axId val="739477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5823"/>
        <c:crosses val="autoZero"/>
        <c:auto val="1"/>
        <c:lblAlgn val="ctr"/>
        <c:lblOffset val="100"/>
        <c:noMultiLvlLbl val="0"/>
      </c:catAx>
      <c:valAx>
        <c:axId val="739475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70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uk-UA" baseline="0" dirty="0"/>
              <a:t>Виділення додаткової пам’яті для </a:t>
            </a:r>
            <a:r>
              <a:rPr lang="en-AU" baseline="0" dirty="0" err="1"/>
              <a:t>maxVal</a:t>
            </a:r>
            <a:r>
              <a:rPr lang="en-AU" baseline="0" dirty="0"/>
              <a:t> = 1000</a:t>
            </a:r>
            <a:r>
              <a:rPr lang="uk-UA" baseline="0" dirty="0"/>
              <a:t> в байтах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Counting Sort з малим діапазоном значень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Лист1!$A$2:$A$5</c:f>
              <c:numCache>
                <c:formatCode>General</c:formatCode>
                <c:ptCount val="4"/>
                <c:pt idx="0">
                  <c:v>1000</c:v>
                </c:pt>
                <c:pt idx="1">
                  <c:v>5000</c:v>
                </c:pt>
                <c:pt idx="2">
                  <c:v>10000</c:v>
                </c:pt>
                <c:pt idx="3">
                  <c:v>100000</c:v>
                </c:pt>
              </c:numCache>
            </c:num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31010</c:v>
                </c:pt>
                <c:pt idx="1">
                  <c:v>69793</c:v>
                </c:pt>
                <c:pt idx="2">
                  <c:v>73730</c:v>
                </c:pt>
                <c:pt idx="3">
                  <c:v>436730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8EA-463C-B439-9246BB545C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39477071"/>
        <c:axId val="739475823"/>
      </c:lineChart>
      <c:catAx>
        <c:axId val="739477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5823"/>
        <c:crosses val="autoZero"/>
        <c:auto val="1"/>
        <c:lblAlgn val="ctr"/>
        <c:lblOffset val="100"/>
        <c:noMultiLvlLbl val="0"/>
      </c:catAx>
      <c:valAx>
        <c:axId val="739475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70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uk-UA" baseline="0" dirty="0"/>
              <a:t>Виділення додаткової пам’яті для </a:t>
            </a:r>
            <a:r>
              <a:rPr lang="en-AU" baseline="0" dirty="0" err="1"/>
              <a:t>maxVal</a:t>
            </a:r>
            <a:r>
              <a:rPr lang="en-AU" baseline="0" dirty="0"/>
              <a:t> = 999999999</a:t>
            </a:r>
            <a:r>
              <a:rPr lang="uk-UA" baseline="0" dirty="0"/>
              <a:t> в байтах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Counting Sort з великим діапазоном значень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Лист1!$A$2:$A$5</c:f>
              <c:numCache>
                <c:formatCode>General</c:formatCode>
                <c:ptCount val="4"/>
                <c:pt idx="0">
                  <c:v>1000</c:v>
                </c:pt>
                <c:pt idx="1">
                  <c:v>5000</c:v>
                </c:pt>
                <c:pt idx="2">
                  <c:v>10000</c:v>
                </c:pt>
                <c:pt idx="3">
                  <c:v>100000</c:v>
                </c:pt>
              </c:numCache>
            </c:num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39969520</c:v>
                </c:pt>
                <c:pt idx="1">
                  <c:v>39969948</c:v>
                </c:pt>
                <c:pt idx="2">
                  <c:v>39970212</c:v>
                </c:pt>
                <c:pt idx="3">
                  <c:v>39975067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7EC-4EE9-B985-FF5B9E2CFD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39477071"/>
        <c:axId val="739475823"/>
      </c:lineChart>
      <c:catAx>
        <c:axId val="739477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5823"/>
        <c:crosses val="autoZero"/>
        <c:auto val="1"/>
        <c:lblAlgn val="ctr"/>
        <c:lblOffset val="100"/>
        <c:noMultiLvlLbl val="0"/>
      </c:catAx>
      <c:valAx>
        <c:axId val="739475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394770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A50A59-8F62-441D-8FC0-9F729FB637D5}" type="doc">
      <dgm:prSet loTypeId="urn:microsoft.com/office/officeart/2009/3/layout/PieProces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3B7E4B98-0ECB-47D8-9C23-9623B5E4A0A7}">
      <dgm:prSet phldrT="[Текст]" custT="1"/>
      <dgm:spPr/>
      <dgm:t>
        <a:bodyPr/>
        <a:lstStyle/>
        <a:p>
          <a:r>
            <a:rPr lang="uk-UA" sz="1800" dirty="0">
              <a:solidFill>
                <a:schemeClr val="accent3">
                  <a:lumMod val="50000"/>
                </a:schemeClr>
              </a:solidFill>
              <a:latin typeface="+mn-lt"/>
            </a:rPr>
            <a:t>Масив чисел, які мають бути відсортованими</a:t>
          </a:r>
          <a:endParaRPr lang="ru-RU" sz="1800" dirty="0">
            <a:solidFill>
              <a:schemeClr val="accent3">
                <a:lumMod val="50000"/>
              </a:schemeClr>
            </a:solidFill>
            <a:latin typeface="+mn-lt"/>
          </a:endParaRPr>
        </a:p>
      </dgm:t>
    </dgm:pt>
    <dgm:pt modelId="{A1E29CAF-E5FB-444B-956D-BDE9DDCA3522}" type="parTrans" cxnId="{F4FF07B2-8B10-4E3A-BF11-0F0B97F80395}">
      <dgm:prSet/>
      <dgm:spPr/>
      <dgm:t>
        <a:bodyPr/>
        <a:lstStyle/>
        <a:p>
          <a:endParaRPr lang="ru-RU"/>
        </a:p>
      </dgm:t>
    </dgm:pt>
    <dgm:pt modelId="{67114655-DD50-4F37-B1E4-AA83A5D038D9}" type="sibTrans" cxnId="{F4FF07B2-8B10-4E3A-BF11-0F0B97F80395}">
      <dgm:prSet/>
      <dgm:spPr/>
      <dgm:t>
        <a:bodyPr/>
        <a:lstStyle/>
        <a:p>
          <a:endParaRPr lang="ru-RU"/>
        </a:p>
      </dgm:t>
    </dgm:pt>
    <dgm:pt modelId="{A9413FAD-AA06-443C-9E47-E7588A6B0A76}">
      <dgm:prSet phldrT="[Текст]"/>
      <dgm:spPr/>
      <dgm:t>
        <a:bodyPr/>
        <a:lstStyle/>
        <a:p>
          <a:endParaRPr lang="ru-RU" dirty="0"/>
        </a:p>
      </dgm:t>
    </dgm:pt>
    <dgm:pt modelId="{47ABC258-34F0-46E5-A54E-AD1ADBC31B28}" type="parTrans" cxnId="{79C4066E-1D21-487A-BAEB-062BD5B15A8E}">
      <dgm:prSet/>
      <dgm:spPr/>
      <dgm:t>
        <a:bodyPr/>
        <a:lstStyle/>
        <a:p>
          <a:endParaRPr lang="ru-RU"/>
        </a:p>
      </dgm:t>
    </dgm:pt>
    <dgm:pt modelId="{77401EF2-496C-4692-AB30-E9BB1CD5E559}" type="sibTrans" cxnId="{79C4066E-1D21-487A-BAEB-062BD5B15A8E}">
      <dgm:prSet/>
      <dgm:spPr/>
      <dgm:t>
        <a:bodyPr/>
        <a:lstStyle/>
        <a:p>
          <a:endParaRPr lang="ru-RU"/>
        </a:p>
      </dgm:t>
    </dgm:pt>
    <dgm:pt modelId="{7FDC8496-89B7-43A6-8E8D-477BD30C9A4F}">
      <dgm:prSet phldrT="[Текст]" custT="1"/>
      <dgm:spPr/>
      <dgm:t>
        <a:bodyPr/>
        <a:lstStyle/>
        <a:p>
          <a:r>
            <a:rPr lang="uk-UA" sz="1800" dirty="0">
              <a:solidFill>
                <a:schemeClr val="accent3">
                  <a:lumMod val="50000"/>
                </a:schemeClr>
              </a:solidFill>
              <a:latin typeface="+mn-lt"/>
            </a:rPr>
            <a:t>Розмір масиву</a:t>
          </a:r>
          <a:r>
            <a:rPr lang="en-AU" sz="1800" dirty="0">
              <a:solidFill>
                <a:schemeClr val="accent3">
                  <a:lumMod val="50000"/>
                </a:schemeClr>
              </a:solidFill>
              <a:latin typeface="+mn-lt"/>
            </a:rPr>
            <a:t> “</a:t>
          </a:r>
          <a:r>
            <a:rPr lang="en-AU" sz="1800" dirty="0" err="1">
              <a:solidFill>
                <a:schemeClr val="accent3">
                  <a:lumMod val="50000"/>
                </a:schemeClr>
              </a:solidFill>
              <a:latin typeface="+mn-lt"/>
            </a:rPr>
            <a:t>inputArray</a:t>
          </a:r>
          <a:r>
            <a:rPr lang="en-AU" sz="1800" dirty="0">
              <a:solidFill>
                <a:schemeClr val="accent3">
                  <a:lumMod val="50000"/>
                </a:schemeClr>
              </a:solidFill>
              <a:latin typeface="+mn-lt"/>
            </a:rPr>
            <a:t>”</a:t>
          </a:r>
          <a:endParaRPr lang="ru-RU" sz="1800" dirty="0">
            <a:solidFill>
              <a:schemeClr val="accent3">
                <a:lumMod val="50000"/>
              </a:schemeClr>
            </a:solidFill>
            <a:latin typeface="+mn-lt"/>
          </a:endParaRPr>
        </a:p>
      </dgm:t>
    </dgm:pt>
    <dgm:pt modelId="{FD1094CD-F2C2-46EA-B1F9-CCC1CF60DB3A}" type="parTrans" cxnId="{8B59D48D-9CFF-4F8B-926A-9585520BE9CB}">
      <dgm:prSet/>
      <dgm:spPr/>
      <dgm:t>
        <a:bodyPr/>
        <a:lstStyle/>
        <a:p>
          <a:endParaRPr lang="ru-RU"/>
        </a:p>
      </dgm:t>
    </dgm:pt>
    <dgm:pt modelId="{ECFFA280-1CEF-44FE-B6BB-1AFFD7DD12F9}" type="sibTrans" cxnId="{8B59D48D-9CFF-4F8B-926A-9585520BE9CB}">
      <dgm:prSet/>
      <dgm:spPr/>
      <dgm:t>
        <a:bodyPr/>
        <a:lstStyle/>
        <a:p>
          <a:endParaRPr lang="ru-RU"/>
        </a:p>
      </dgm:t>
    </dgm:pt>
    <dgm:pt modelId="{20C9AD79-743A-4002-832C-4F0D1AE6F13C}">
      <dgm:prSet phldrT="[Текст]"/>
      <dgm:spPr/>
      <dgm:t>
        <a:bodyPr/>
        <a:lstStyle/>
        <a:p>
          <a:endParaRPr lang="ru-RU" dirty="0"/>
        </a:p>
      </dgm:t>
    </dgm:pt>
    <dgm:pt modelId="{F225B7A1-3202-4F18-8177-4D9FA34B4308}" type="parTrans" cxnId="{2F250D3B-4E77-4941-9B20-54D406438343}">
      <dgm:prSet/>
      <dgm:spPr/>
      <dgm:t>
        <a:bodyPr/>
        <a:lstStyle/>
        <a:p>
          <a:endParaRPr lang="ru-RU"/>
        </a:p>
      </dgm:t>
    </dgm:pt>
    <dgm:pt modelId="{7E3A9B7B-9629-4E08-AB8B-1781AA2D196B}" type="sibTrans" cxnId="{2F250D3B-4E77-4941-9B20-54D406438343}">
      <dgm:prSet/>
      <dgm:spPr/>
      <dgm:t>
        <a:bodyPr/>
        <a:lstStyle/>
        <a:p>
          <a:endParaRPr lang="ru-RU"/>
        </a:p>
      </dgm:t>
    </dgm:pt>
    <dgm:pt modelId="{6FD42B0F-B5BB-4E23-9506-316F12167D50}">
      <dgm:prSet phldrT="[Текст]" custT="1"/>
      <dgm:spPr/>
      <dgm:t>
        <a:bodyPr/>
        <a:lstStyle/>
        <a:p>
          <a:r>
            <a:rPr lang="uk-UA" sz="1800" dirty="0">
              <a:solidFill>
                <a:schemeClr val="accent3">
                  <a:lumMod val="50000"/>
                </a:schemeClr>
              </a:solidFill>
            </a:rPr>
            <a:t>Змінна </a:t>
          </a:r>
          <a:r>
            <a:rPr lang="en-AU" sz="1800" dirty="0">
              <a:solidFill>
                <a:schemeClr val="accent3">
                  <a:lumMod val="50000"/>
                </a:schemeClr>
              </a:solidFill>
            </a:rPr>
            <a:t>“</a:t>
          </a:r>
          <a:r>
            <a:rPr lang="en-AU" sz="1800" dirty="0" err="1">
              <a:solidFill>
                <a:schemeClr val="accent3">
                  <a:lumMod val="50000"/>
                </a:schemeClr>
              </a:solidFill>
            </a:rPr>
            <a:t>maxValue</a:t>
          </a:r>
          <a:r>
            <a:rPr lang="en-AU" sz="1800" dirty="0">
              <a:solidFill>
                <a:schemeClr val="accent3">
                  <a:lumMod val="50000"/>
                </a:schemeClr>
              </a:solidFill>
            </a:rPr>
            <a:t>”</a:t>
          </a:r>
          <a:r>
            <a:rPr lang="uk-UA" sz="1800" dirty="0">
              <a:solidFill>
                <a:schemeClr val="accent3">
                  <a:lumMod val="50000"/>
                </a:schemeClr>
              </a:solidFill>
            </a:rPr>
            <a:t> для пошуку максимального значення</a:t>
          </a:r>
          <a:endParaRPr lang="ru-RU" sz="1800" dirty="0">
            <a:solidFill>
              <a:schemeClr val="accent3">
                <a:lumMod val="50000"/>
              </a:schemeClr>
            </a:solidFill>
          </a:endParaRPr>
        </a:p>
      </dgm:t>
    </dgm:pt>
    <dgm:pt modelId="{19401E37-4C4F-4CAB-9925-2869067F5ADD}" type="parTrans" cxnId="{F3FD9636-C5AF-41A6-ACAA-9BAE6989BB3C}">
      <dgm:prSet/>
      <dgm:spPr/>
      <dgm:t>
        <a:bodyPr/>
        <a:lstStyle/>
        <a:p>
          <a:endParaRPr lang="ru-RU"/>
        </a:p>
      </dgm:t>
    </dgm:pt>
    <dgm:pt modelId="{A0D11646-8644-4B12-B257-C47B9B565D5F}" type="sibTrans" cxnId="{F3FD9636-C5AF-41A6-ACAA-9BAE6989BB3C}">
      <dgm:prSet/>
      <dgm:spPr/>
      <dgm:t>
        <a:bodyPr/>
        <a:lstStyle/>
        <a:p>
          <a:endParaRPr lang="ru-RU"/>
        </a:p>
      </dgm:t>
    </dgm:pt>
    <dgm:pt modelId="{FB4D4CED-F8B9-4BB4-802F-515A95D4DF43}">
      <dgm:prSet phldrT="[Текст]"/>
      <dgm:spPr/>
      <dgm:t>
        <a:bodyPr/>
        <a:lstStyle/>
        <a:p>
          <a:endParaRPr lang="ru-RU" dirty="0"/>
        </a:p>
      </dgm:t>
    </dgm:pt>
    <dgm:pt modelId="{C8F7C437-3597-4884-952B-FBECB76CEB58}" type="sibTrans" cxnId="{FFD7A383-3A97-4159-ABCC-362437B2369E}">
      <dgm:prSet/>
      <dgm:spPr/>
      <dgm:t>
        <a:bodyPr/>
        <a:lstStyle/>
        <a:p>
          <a:endParaRPr lang="ru-RU"/>
        </a:p>
      </dgm:t>
    </dgm:pt>
    <dgm:pt modelId="{FD7AEF30-E55D-497E-9B2E-FA6D9E781D0E}" type="parTrans" cxnId="{FFD7A383-3A97-4159-ABCC-362437B2369E}">
      <dgm:prSet/>
      <dgm:spPr/>
      <dgm:t>
        <a:bodyPr/>
        <a:lstStyle/>
        <a:p>
          <a:endParaRPr lang="ru-RU"/>
        </a:p>
      </dgm:t>
    </dgm:pt>
    <dgm:pt modelId="{E7862AE4-320A-4A1A-A288-B1EE1D86CD5B}" type="pres">
      <dgm:prSet presAssocID="{ADA50A59-8F62-441D-8FC0-9F729FB637D5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AE535517-9DE1-4688-82FF-D7F7D5BA80D3}" type="pres">
      <dgm:prSet presAssocID="{FB4D4CED-F8B9-4BB4-802F-515A95D4DF43}" presName="ParentComposite" presStyleCnt="0"/>
      <dgm:spPr/>
    </dgm:pt>
    <dgm:pt modelId="{86C6340C-6DBB-4E36-B25C-3C157375B4ED}" type="pres">
      <dgm:prSet presAssocID="{FB4D4CED-F8B9-4BB4-802F-515A95D4DF43}" presName="Chord" presStyleLbl="bgShp" presStyleIdx="0" presStyleCnt="3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AF53A2B7-DF53-4FED-9286-FD4B042FD836}" type="pres">
      <dgm:prSet presAssocID="{FB4D4CED-F8B9-4BB4-802F-515A95D4DF43}" presName="Pie" presStyleLbl="alignNode1" presStyleIdx="0" presStyleCnt="3"/>
      <dgm:spPr/>
    </dgm:pt>
    <dgm:pt modelId="{57A01FE4-FA67-4A91-A838-A38D648A1EF0}" type="pres">
      <dgm:prSet presAssocID="{FB4D4CED-F8B9-4BB4-802F-515A95D4DF43}" presName="Parent" presStyleLbl="revTx" presStyleIdx="0" presStyleCnt="6">
        <dgm:presLayoutVars>
          <dgm:chMax val="1"/>
          <dgm:chPref val="1"/>
          <dgm:bulletEnabled val="1"/>
        </dgm:presLayoutVars>
      </dgm:prSet>
      <dgm:spPr/>
    </dgm:pt>
    <dgm:pt modelId="{E508673E-CB1D-4041-95BC-8C798CB65B80}" type="pres">
      <dgm:prSet presAssocID="{67114655-DD50-4F37-B1E4-AA83A5D038D9}" presName="negSibTrans" presStyleCnt="0"/>
      <dgm:spPr/>
    </dgm:pt>
    <dgm:pt modelId="{257D1683-1829-417D-A273-7BC62C125EA6}" type="pres">
      <dgm:prSet presAssocID="{FB4D4CED-F8B9-4BB4-802F-515A95D4DF43}" presName="composite" presStyleCnt="0"/>
      <dgm:spPr/>
    </dgm:pt>
    <dgm:pt modelId="{08D889AC-03BA-41F7-92BD-D58E2468E766}" type="pres">
      <dgm:prSet presAssocID="{FB4D4CED-F8B9-4BB4-802F-515A95D4DF43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57356856-5C20-417E-859B-BF2575B498B6}" type="pres">
      <dgm:prSet presAssocID="{C8F7C437-3597-4884-952B-FBECB76CEB58}" presName="sibTrans" presStyleCnt="0"/>
      <dgm:spPr/>
    </dgm:pt>
    <dgm:pt modelId="{55521290-165E-4159-8E6A-4498539EBC69}" type="pres">
      <dgm:prSet presAssocID="{A9413FAD-AA06-443C-9E47-E7588A6B0A76}" presName="ParentComposite" presStyleCnt="0"/>
      <dgm:spPr/>
    </dgm:pt>
    <dgm:pt modelId="{E1F21A9D-469F-4DE9-B267-8535CDA0E91E}" type="pres">
      <dgm:prSet presAssocID="{A9413FAD-AA06-443C-9E47-E7588A6B0A76}" presName="Chord" presStyleLbl="bgShp" presStyleIdx="1" presStyleCnt="3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F88E0FD4-552B-44FC-8A68-43BC4998842C}" type="pres">
      <dgm:prSet presAssocID="{A9413FAD-AA06-443C-9E47-E7588A6B0A76}" presName="Pie" presStyleLbl="alignNode1" presStyleIdx="1" presStyleCnt="3"/>
      <dgm:spPr/>
    </dgm:pt>
    <dgm:pt modelId="{069F51F1-F67B-4192-B63D-BAE754FD7E0F}" type="pres">
      <dgm:prSet presAssocID="{A9413FAD-AA06-443C-9E47-E7588A6B0A76}" presName="Parent" presStyleLbl="revTx" presStyleIdx="2" presStyleCnt="6">
        <dgm:presLayoutVars>
          <dgm:chMax val="1"/>
          <dgm:chPref val="1"/>
          <dgm:bulletEnabled val="1"/>
        </dgm:presLayoutVars>
      </dgm:prSet>
      <dgm:spPr/>
    </dgm:pt>
    <dgm:pt modelId="{B9F0DC88-F8B7-404B-A6FD-DA2F9FCD96D2}" type="pres">
      <dgm:prSet presAssocID="{ECFFA280-1CEF-44FE-B6BB-1AFFD7DD12F9}" presName="negSibTrans" presStyleCnt="0"/>
      <dgm:spPr/>
    </dgm:pt>
    <dgm:pt modelId="{D4113D01-9B7B-4665-A341-7C6790308FB3}" type="pres">
      <dgm:prSet presAssocID="{A9413FAD-AA06-443C-9E47-E7588A6B0A76}" presName="composite" presStyleCnt="0"/>
      <dgm:spPr/>
    </dgm:pt>
    <dgm:pt modelId="{A30E947E-2101-4A64-BF56-128B89F89FC8}" type="pres">
      <dgm:prSet presAssocID="{A9413FAD-AA06-443C-9E47-E7588A6B0A76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96952AE-AE7B-49BD-A7B1-D7D438AF2E75}" type="pres">
      <dgm:prSet presAssocID="{77401EF2-496C-4692-AB30-E9BB1CD5E559}" presName="sibTrans" presStyleCnt="0"/>
      <dgm:spPr/>
    </dgm:pt>
    <dgm:pt modelId="{4322D404-218A-4155-988E-3646040BD2FB}" type="pres">
      <dgm:prSet presAssocID="{20C9AD79-743A-4002-832C-4F0D1AE6F13C}" presName="ParentComposite" presStyleCnt="0"/>
      <dgm:spPr/>
    </dgm:pt>
    <dgm:pt modelId="{4E522820-8DD1-453D-AD7E-AFC64D7A8943}" type="pres">
      <dgm:prSet presAssocID="{20C9AD79-743A-4002-832C-4F0D1AE6F13C}" presName="Chord" presStyleLbl="bgShp" presStyleIdx="2" presStyleCnt="3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495B9589-07CA-41D2-B5F6-3A8715369247}" type="pres">
      <dgm:prSet presAssocID="{20C9AD79-743A-4002-832C-4F0D1AE6F13C}" presName="Pie" presStyleLbl="alignNode1" presStyleIdx="2" presStyleCnt="3"/>
      <dgm:spPr/>
    </dgm:pt>
    <dgm:pt modelId="{A91977B1-6BE1-4DE7-86C4-07AB2D6FC753}" type="pres">
      <dgm:prSet presAssocID="{20C9AD79-743A-4002-832C-4F0D1AE6F13C}" presName="Parent" presStyleLbl="revTx" presStyleIdx="4" presStyleCnt="6">
        <dgm:presLayoutVars>
          <dgm:chMax val="1"/>
          <dgm:chPref val="1"/>
          <dgm:bulletEnabled val="1"/>
        </dgm:presLayoutVars>
      </dgm:prSet>
      <dgm:spPr/>
    </dgm:pt>
    <dgm:pt modelId="{EB26C39A-2D30-458E-B47E-081A94853DD4}" type="pres">
      <dgm:prSet presAssocID="{A0D11646-8644-4B12-B257-C47B9B565D5F}" presName="negSibTrans" presStyleCnt="0"/>
      <dgm:spPr/>
    </dgm:pt>
    <dgm:pt modelId="{5B89DC65-0510-4D40-A2A8-E30ECBF55EB1}" type="pres">
      <dgm:prSet presAssocID="{20C9AD79-743A-4002-832C-4F0D1AE6F13C}" presName="composite" presStyleCnt="0"/>
      <dgm:spPr/>
    </dgm:pt>
    <dgm:pt modelId="{FFC56DD8-0574-4781-AA18-88C535C5E9DC}" type="pres">
      <dgm:prSet presAssocID="{20C9AD79-743A-4002-832C-4F0D1AE6F13C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92D4A00-00B6-4025-AB60-8B95004D23E8}" type="presOf" srcId="{3B7E4B98-0ECB-47D8-9C23-9623B5E4A0A7}" destId="{08D889AC-03BA-41F7-92BD-D58E2468E766}" srcOrd="0" destOrd="0" presId="urn:microsoft.com/office/officeart/2009/3/layout/PieProcess"/>
    <dgm:cxn modelId="{ACDA0322-27CF-4B95-86D0-BA6A503ABE24}" type="presOf" srcId="{20C9AD79-743A-4002-832C-4F0D1AE6F13C}" destId="{A91977B1-6BE1-4DE7-86C4-07AB2D6FC753}" srcOrd="0" destOrd="0" presId="urn:microsoft.com/office/officeart/2009/3/layout/PieProcess"/>
    <dgm:cxn modelId="{F3FD9636-C5AF-41A6-ACAA-9BAE6989BB3C}" srcId="{20C9AD79-743A-4002-832C-4F0D1AE6F13C}" destId="{6FD42B0F-B5BB-4E23-9506-316F12167D50}" srcOrd="0" destOrd="0" parTransId="{19401E37-4C4F-4CAB-9925-2869067F5ADD}" sibTransId="{A0D11646-8644-4B12-B257-C47B9B565D5F}"/>
    <dgm:cxn modelId="{2F250D3B-4E77-4941-9B20-54D406438343}" srcId="{ADA50A59-8F62-441D-8FC0-9F729FB637D5}" destId="{20C9AD79-743A-4002-832C-4F0D1AE6F13C}" srcOrd="2" destOrd="0" parTransId="{F225B7A1-3202-4F18-8177-4D9FA34B4308}" sibTransId="{7E3A9B7B-9629-4E08-AB8B-1781AA2D196B}"/>
    <dgm:cxn modelId="{0B30D140-D412-422A-B4F2-475A10642225}" type="presOf" srcId="{ADA50A59-8F62-441D-8FC0-9F729FB637D5}" destId="{E7862AE4-320A-4A1A-A288-B1EE1D86CD5B}" srcOrd="0" destOrd="0" presId="urn:microsoft.com/office/officeart/2009/3/layout/PieProcess"/>
    <dgm:cxn modelId="{79C4066E-1D21-487A-BAEB-062BD5B15A8E}" srcId="{ADA50A59-8F62-441D-8FC0-9F729FB637D5}" destId="{A9413FAD-AA06-443C-9E47-E7588A6B0A76}" srcOrd="1" destOrd="0" parTransId="{47ABC258-34F0-46E5-A54E-AD1ADBC31B28}" sibTransId="{77401EF2-496C-4692-AB30-E9BB1CD5E559}"/>
    <dgm:cxn modelId="{0F18F775-BDFC-480B-9270-30E93AF7B4E5}" type="presOf" srcId="{6FD42B0F-B5BB-4E23-9506-316F12167D50}" destId="{FFC56DD8-0574-4781-AA18-88C535C5E9DC}" srcOrd="0" destOrd="0" presId="urn:microsoft.com/office/officeart/2009/3/layout/PieProcess"/>
    <dgm:cxn modelId="{FFD7A383-3A97-4159-ABCC-362437B2369E}" srcId="{ADA50A59-8F62-441D-8FC0-9F729FB637D5}" destId="{FB4D4CED-F8B9-4BB4-802F-515A95D4DF43}" srcOrd="0" destOrd="0" parTransId="{FD7AEF30-E55D-497E-9B2E-FA6D9E781D0E}" sibTransId="{C8F7C437-3597-4884-952B-FBECB76CEB58}"/>
    <dgm:cxn modelId="{8B59D48D-9CFF-4F8B-926A-9585520BE9CB}" srcId="{A9413FAD-AA06-443C-9E47-E7588A6B0A76}" destId="{7FDC8496-89B7-43A6-8E8D-477BD30C9A4F}" srcOrd="0" destOrd="0" parTransId="{FD1094CD-F2C2-46EA-B1F9-CCC1CF60DB3A}" sibTransId="{ECFFA280-1CEF-44FE-B6BB-1AFFD7DD12F9}"/>
    <dgm:cxn modelId="{7FBFA493-A6F9-460F-9B85-26108461293F}" type="presOf" srcId="{FB4D4CED-F8B9-4BB4-802F-515A95D4DF43}" destId="{57A01FE4-FA67-4A91-A838-A38D648A1EF0}" srcOrd="0" destOrd="0" presId="urn:microsoft.com/office/officeart/2009/3/layout/PieProcess"/>
    <dgm:cxn modelId="{171FF29F-50DA-490D-B871-7ADD4EB93491}" type="presOf" srcId="{7FDC8496-89B7-43A6-8E8D-477BD30C9A4F}" destId="{A30E947E-2101-4A64-BF56-128B89F89FC8}" srcOrd="0" destOrd="0" presId="urn:microsoft.com/office/officeart/2009/3/layout/PieProcess"/>
    <dgm:cxn modelId="{F4FF07B2-8B10-4E3A-BF11-0F0B97F80395}" srcId="{FB4D4CED-F8B9-4BB4-802F-515A95D4DF43}" destId="{3B7E4B98-0ECB-47D8-9C23-9623B5E4A0A7}" srcOrd="0" destOrd="0" parTransId="{A1E29CAF-E5FB-444B-956D-BDE9DDCA3522}" sibTransId="{67114655-DD50-4F37-B1E4-AA83A5D038D9}"/>
    <dgm:cxn modelId="{8AD631EB-552A-408B-8533-8AAC5B437ACE}" type="presOf" srcId="{A9413FAD-AA06-443C-9E47-E7588A6B0A76}" destId="{069F51F1-F67B-4192-B63D-BAE754FD7E0F}" srcOrd="0" destOrd="0" presId="urn:microsoft.com/office/officeart/2009/3/layout/PieProcess"/>
    <dgm:cxn modelId="{07E0C562-FB64-4A71-8152-05B726A66AAD}" type="presParOf" srcId="{E7862AE4-320A-4A1A-A288-B1EE1D86CD5B}" destId="{AE535517-9DE1-4688-82FF-D7F7D5BA80D3}" srcOrd="0" destOrd="0" presId="urn:microsoft.com/office/officeart/2009/3/layout/PieProcess"/>
    <dgm:cxn modelId="{D474F3A1-C72A-4F5A-89F2-AC8CBDB4FB20}" type="presParOf" srcId="{AE535517-9DE1-4688-82FF-D7F7D5BA80D3}" destId="{86C6340C-6DBB-4E36-B25C-3C157375B4ED}" srcOrd="0" destOrd="0" presId="urn:microsoft.com/office/officeart/2009/3/layout/PieProcess"/>
    <dgm:cxn modelId="{EC4CFAE6-9F80-4045-B912-AE34EB04DABE}" type="presParOf" srcId="{AE535517-9DE1-4688-82FF-D7F7D5BA80D3}" destId="{AF53A2B7-DF53-4FED-9286-FD4B042FD836}" srcOrd="1" destOrd="0" presId="urn:microsoft.com/office/officeart/2009/3/layout/PieProcess"/>
    <dgm:cxn modelId="{5DB378C6-C1A5-4D9C-9245-CC38ACED0F1D}" type="presParOf" srcId="{AE535517-9DE1-4688-82FF-D7F7D5BA80D3}" destId="{57A01FE4-FA67-4A91-A838-A38D648A1EF0}" srcOrd="2" destOrd="0" presId="urn:microsoft.com/office/officeart/2009/3/layout/PieProcess"/>
    <dgm:cxn modelId="{6173B29E-326B-4273-9EDD-FE38798099BC}" type="presParOf" srcId="{E7862AE4-320A-4A1A-A288-B1EE1D86CD5B}" destId="{E508673E-CB1D-4041-95BC-8C798CB65B80}" srcOrd="1" destOrd="0" presId="urn:microsoft.com/office/officeart/2009/3/layout/PieProcess"/>
    <dgm:cxn modelId="{B6F756A5-3E05-445B-A6E2-1452B082731C}" type="presParOf" srcId="{E7862AE4-320A-4A1A-A288-B1EE1D86CD5B}" destId="{257D1683-1829-417D-A273-7BC62C125EA6}" srcOrd="2" destOrd="0" presId="urn:microsoft.com/office/officeart/2009/3/layout/PieProcess"/>
    <dgm:cxn modelId="{14EC39EF-CE2F-4127-9764-7383737AE89E}" type="presParOf" srcId="{257D1683-1829-417D-A273-7BC62C125EA6}" destId="{08D889AC-03BA-41F7-92BD-D58E2468E766}" srcOrd="0" destOrd="0" presId="urn:microsoft.com/office/officeart/2009/3/layout/PieProcess"/>
    <dgm:cxn modelId="{442772F5-43BA-40D5-8EC5-9ED251FC7668}" type="presParOf" srcId="{E7862AE4-320A-4A1A-A288-B1EE1D86CD5B}" destId="{57356856-5C20-417E-859B-BF2575B498B6}" srcOrd="3" destOrd="0" presId="urn:microsoft.com/office/officeart/2009/3/layout/PieProcess"/>
    <dgm:cxn modelId="{9ECAE23C-060D-4481-954B-E2BFCA445CAD}" type="presParOf" srcId="{E7862AE4-320A-4A1A-A288-B1EE1D86CD5B}" destId="{55521290-165E-4159-8E6A-4498539EBC69}" srcOrd="4" destOrd="0" presId="urn:microsoft.com/office/officeart/2009/3/layout/PieProcess"/>
    <dgm:cxn modelId="{1FE6AE29-0517-42BB-A9BA-2D84D5FAC08D}" type="presParOf" srcId="{55521290-165E-4159-8E6A-4498539EBC69}" destId="{E1F21A9D-469F-4DE9-B267-8535CDA0E91E}" srcOrd="0" destOrd="0" presId="urn:microsoft.com/office/officeart/2009/3/layout/PieProcess"/>
    <dgm:cxn modelId="{182643E9-628E-4E40-89E9-03AC6B50953B}" type="presParOf" srcId="{55521290-165E-4159-8E6A-4498539EBC69}" destId="{F88E0FD4-552B-44FC-8A68-43BC4998842C}" srcOrd="1" destOrd="0" presId="urn:microsoft.com/office/officeart/2009/3/layout/PieProcess"/>
    <dgm:cxn modelId="{C61059E8-EC9B-42C9-9DDF-57CE11F62AB3}" type="presParOf" srcId="{55521290-165E-4159-8E6A-4498539EBC69}" destId="{069F51F1-F67B-4192-B63D-BAE754FD7E0F}" srcOrd="2" destOrd="0" presId="urn:microsoft.com/office/officeart/2009/3/layout/PieProcess"/>
    <dgm:cxn modelId="{B298E390-88D9-4268-8971-5BBF70920319}" type="presParOf" srcId="{E7862AE4-320A-4A1A-A288-B1EE1D86CD5B}" destId="{B9F0DC88-F8B7-404B-A6FD-DA2F9FCD96D2}" srcOrd="5" destOrd="0" presId="urn:microsoft.com/office/officeart/2009/3/layout/PieProcess"/>
    <dgm:cxn modelId="{5D5B6EAD-4FC3-4FEB-85AD-19CC42D911CA}" type="presParOf" srcId="{E7862AE4-320A-4A1A-A288-B1EE1D86CD5B}" destId="{D4113D01-9B7B-4665-A341-7C6790308FB3}" srcOrd="6" destOrd="0" presId="urn:microsoft.com/office/officeart/2009/3/layout/PieProcess"/>
    <dgm:cxn modelId="{0406BBDD-CDF1-43BF-BB2B-6BDDC5C85693}" type="presParOf" srcId="{D4113D01-9B7B-4665-A341-7C6790308FB3}" destId="{A30E947E-2101-4A64-BF56-128B89F89FC8}" srcOrd="0" destOrd="0" presId="urn:microsoft.com/office/officeart/2009/3/layout/PieProcess"/>
    <dgm:cxn modelId="{46020898-8F79-4995-8C3A-021A2D693B6A}" type="presParOf" srcId="{E7862AE4-320A-4A1A-A288-B1EE1D86CD5B}" destId="{096952AE-AE7B-49BD-A7B1-D7D438AF2E75}" srcOrd="7" destOrd="0" presId="urn:microsoft.com/office/officeart/2009/3/layout/PieProcess"/>
    <dgm:cxn modelId="{D7244FCE-D185-44A5-B5FE-83EA0B09ABB0}" type="presParOf" srcId="{E7862AE4-320A-4A1A-A288-B1EE1D86CD5B}" destId="{4322D404-218A-4155-988E-3646040BD2FB}" srcOrd="8" destOrd="0" presId="urn:microsoft.com/office/officeart/2009/3/layout/PieProcess"/>
    <dgm:cxn modelId="{B0DCB8D2-1FD2-4A97-9E1D-2E19E6DD1C9B}" type="presParOf" srcId="{4322D404-218A-4155-988E-3646040BD2FB}" destId="{4E522820-8DD1-453D-AD7E-AFC64D7A8943}" srcOrd="0" destOrd="0" presId="urn:microsoft.com/office/officeart/2009/3/layout/PieProcess"/>
    <dgm:cxn modelId="{1011A517-95EB-4307-A3CA-43DCF1B0E49C}" type="presParOf" srcId="{4322D404-218A-4155-988E-3646040BD2FB}" destId="{495B9589-07CA-41D2-B5F6-3A8715369247}" srcOrd="1" destOrd="0" presId="urn:microsoft.com/office/officeart/2009/3/layout/PieProcess"/>
    <dgm:cxn modelId="{30F77D59-948F-4990-8E7C-0B9A2F85C659}" type="presParOf" srcId="{4322D404-218A-4155-988E-3646040BD2FB}" destId="{A91977B1-6BE1-4DE7-86C4-07AB2D6FC753}" srcOrd="2" destOrd="0" presId="urn:microsoft.com/office/officeart/2009/3/layout/PieProcess"/>
    <dgm:cxn modelId="{35E746DA-AAF5-4555-809C-5DAC3A425F10}" type="presParOf" srcId="{E7862AE4-320A-4A1A-A288-B1EE1D86CD5B}" destId="{EB26C39A-2D30-458E-B47E-081A94853DD4}" srcOrd="9" destOrd="0" presId="urn:microsoft.com/office/officeart/2009/3/layout/PieProcess"/>
    <dgm:cxn modelId="{89141CAB-3869-4CFA-BC58-9658CBB4A7AE}" type="presParOf" srcId="{E7862AE4-320A-4A1A-A288-B1EE1D86CD5B}" destId="{5B89DC65-0510-4D40-A2A8-E30ECBF55EB1}" srcOrd="10" destOrd="0" presId="urn:microsoft.com/office/officeart/2009/3/layout/PieProcess"/>
    <dgm:cxn modelId="{9CF48CD6-49E2-427D-BF8F-C13086A63800}" type="presParOf" srcId="{5B89DC65-0510-4D40-A2A8-E30ECBF55EB1}" destId="{FFC56DD8-0574-4781-AA18-88C535C5E9DC}" srcOrd="0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8B05BF-0C4E-4326-A0AA-0393A51B2A55}" type="doc">
      <dgm:prSet loTypeId="urn:microsoft.com/office/officeart/2009/layout/CircleArrowProcess" loCatId="cycle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6691E7C-5B5E-4E2D-9D3E-D7DD272FEC2C}">
      <dgm:prSet phldrT="[Текст]"/>
      <dgm:spPr/>
      <dgm:t>
        <a:bodyPr/>
        <a:lstStyle/>
        <a:p>
          <a:r>
            <a:rPr lang="uk-UA" dirty="0"/>
            <a:t>1</a:t>
          </a:r>
          <a:endParaRPr lang="ru-RU" dirty="0"/>
        </a:p>
      </dgm:t>
    </dgm:pt>
    <dgm:pt modelId="{679D9C0D-F7DB-44E3-8D70-C8D98D73A66C}" type="parTrans" cxnId="{CE34C463-6337-4B8B-ACC2-3B2105825D53}">
      <dgm:prSet/>
      <dgm:spPr/>
      <dgm:t>
        <a:bodyPr/>
        <a:lstStyle/>
        <a:p>
          <a:endParaRPr lang="ru-RU"/>
        </a:p>
      </dgm:t>
    </dgm:pt>
    <dgm:pt modelId="{08558EF4-10B3-4AD9-99A4-87EA3C7587EB}" type="sibTrans" cxnId="{CE34C463-6337-4B8B-ACC2-3B2105825D53}">
      <dgm:prSet/>
      <dgm:spPr/>
      <dgm:t>
        <a:bodyPr/>
        <a:lstStyle/>
        <a:p>
          <a:endParaRPr lang="ru-RU"/>
        </a:p>
      </dgm:t>
    </dgm:pt>
    <dgm:pt modelId="{7FF24474-F6DE-4B78-A5EB-C3924458AF43}">
      <dgm:prSet phldrT="[Текст]"/>
      <dgm:spPr/>
      <dgm:t>
        <a:bodyPr/>
        <a:lstStyle/>
        <a:p>
          <a:r>
            <a:rPr lang="uk-UA" dirty="0"/>
            <a:t>2</a:t>
          </a:r>
          <a:endParaRPr lang="ru-RU" dirty="0"/>
        </a:p>
      </dgm:t>
    </dgm:pt>
    <dgm:pt modelId="{3E5AF9D2-8C91-43CE-962F-9F476FD38EAE}" type="parTrans" cxnId="{74A46FF6-93C4-44F0-B4DC-5E064D7462E3}">
      <dgm:prSet/>
      <dgm:spPr/>
      <dgm:t>
        <a:bodyPr/>
        <a:lstStyle/>
        <a:p>
          <a:endParaRPr lang="ru-RU"/>
        </a:p>
      </dgm:t>
    </dgm:pt>
    <dgm:pt modelId="{47B28296-30F8-4E82-A4C3-0624CBC59830}" type="sibTrans" cxnId="{74A46FF6-93C4-44F0-B4DC-5E064D7462E3}">
      <dgm:prSet/>
      <dgm:spPr/>
      <dgm:t>
        <a:bodyPr/>
        <a:lstStyle/>
        <a:p>
          <a:endParaRPr lang="ru-RU"/>
        </a:p>
      </dgm:t>
    </dgm:pt>
    <dgm:pt modelId="{A74C8EE3-716C-4141-A234-282C5FCD64FB}">
      <dgm:prSet phldrT="[Текст]"/>
      <dgm:spPr/>
      <dgm:t>
        <a:bodyPr/>
        <a:lstStyle/>
        <a:p>
          <a:r>
            <a:rPr lang="uk-UA" dirty="0"/>
            <a:t>3</a:t>
          </a:r>
          <a:endParaRPr lang="ru-RU" dirty="0"/>
        </a:p>
      </dgm:t>
    </dgm:pt>
    <dgm:pt modelId="{BD659E3D-C1B8-41E8-A301-B473F73893C5}" type="parTrans" cxnId="{E57B312F-4D4B-48E4-A422-280AD4072C80}">
      <dgm:prSet/>
      <dgm:spPr/>
      <dgm:t>
        <a:bodyPr/>
        <a:lstStyle/>
        <a:p>
          <a:endParaRPr lang="ru-RU"/>
        </a:p>
      </dgm:t>
    </dgm:pt>
    <dgm:pt modelId="{5A109F0E-4257-407D-ABC0-A3378DCA8231}" type="sibTrans" cxnId="{E57B312F-4D4B-48E4-A422-280AD4072C80}">
      <dgm:prSet/>
      <dgm:spPr/>
      <dgm:t>
        <a:bodyPr/>
        <a:lstStyle/>
        <a:p>
          <a:endParaRPr lang="ru-RU"/>
        </a:p>
      </dgm:t>
    </dgm:pt>
    <dgm:pt modelId="{4FABCB58-4D7A-43E9-AF14-CD02F2884630}" type="pres">
      <dgm:prSet presAssocID="{0E8B05BF-0C4E-4326-A0AA-0393A51B2A55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E25D770D-7045-4D38-9BC6-93B9829993FC}" type="pres">
      <dgm:prSet presAssocID="{46691E7C-5B5E-4E2D-9D3E-D7DD272FEC2C}" presName="Accent1" presStyleCnt="0"/>
      <dgm:spPr/>
    </dgm:pt>
    <dgm:pt modelId="{04846E8C-733A-4AEF-A9CD-FCE08AF2CA1C}" type="pres">
      <dgm:prSet presAssocID="{46691E7C-5B5E-4E2D-9D3E-D7DD272FEC2C}" presName="Accent" presStyleLbl="node1" presStyleIdx="0" presStyleCnt="3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</dgm:pt>
    <dgm:pt modelId="{1874428A-E68E-4553-A182-EAAF2BB5856E}" type="pres">
      <dgm:prSet presAssocID="{46691E7C-5B5E-4E2D-9D3E-D7DD272FEC2C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BBB05F59-276E-4809-86B1-07AF7DF79EB0}" type="pres">
      <dgm:prSet presAssocID="{7FF24474-F6DE-4B78-A5EB-C3924458AF43}" presName="Accent2" presStyleCnt="0"/>
      <dgm:spPr/>
    </dgm:pt>
    <dgm:pt modelId="{091CA5BA-6CEF-44B8-83EF-D79FD63BC84D}" type="pres">
      <dgm:prSet presAssocID="{7FF24474-F6DE-4B78-A5EB-C3924458AF43}" presName="Accent" presStyleLbl="node1" presStyleIdx="1" presStyleCnt="3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3068D925-A4D1-418B-9011-F8B02A734B09}" type="pres">
      <dgm:prSet presAssocID="{7FF24474-F6DE-4B78-A5EB-C3924458AF43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28EEA22A-5C38-4FBB-8AF1-90BAE260352B}" type="pres">
      <dgm:prSet presAssocID="{A74C8EE3-716C-4141-A234-282C5FCD64FB}" presName="Accent3" presStyleCnt="0"/>
      <dgm:spPr/>
    </dgm:pt>
    <dgm:pt modelId="{D899B2E1-D76D-4568-8DC2-F244E4C0485F}" type="pres">
      <dgm:prSet presAssocID="{A74C8EE3-716C-4141-A234-282C5FCD64FB}" presName="Accent" presStyleLbl="node1" presStyleIdx="2" presStyleCnt="3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</dgm:pt>
    <dgm:pt modelId="{F0AD4FAD-006A-4E0B-83FB-BF1997FB1143}" type="pres">
      <dgm:prSet presAssocID="{A74C8EE3-716C-4141-A234-282C5FCD64FB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2CD52C19-54A9-4AB1-9AC8-94F2C0C8E256}" type="presOf" srcId="{7FF24474-F6DE-4B78-A5EB-C3924458AF43}" destId="{3068D925-A4D1-418B-9011-F8B02A734B09}" srcOrd="0" destOrd="0" presId="urn:microsoft.com/office/officeart/2009/layout/CircleArrowProcess"/>
    <dgm:cxn modelId="{E57B312F-4D4B-48E4-A422-280AD4072C80}" srcId="{0E8B05BF-0C4E-4326-A0AA-0393A51B2A55}" destId="{A74C8EE3-716C-4141-A234-282C5FCD64FB}" srcOrd="2" destOrd="0" parTransId="{BD659E3D-C1B8-41E8-A301-B473F73893C5}" sibTransId="{5A109F0E-4257-407D-ABC0-A3378DCA8231}"/>
    <dgm:cxn modelId="{6AC7F340-0C75-4E39-95FF-72D6F27D03A7}" type="presOf" srcId="{A74C8EE3-716C-4141-A234-282C5FCD64FB}" destId="{F0AD4FAD-006A-4E0B-83FB-BF1997FB1143}" srcOrd="0" destOrd="0" presId="urn:microsoft.com/office/officeart/2009/layout/CircleArrowProcess"/>
    <dgm:cxn modelId="{CE34C463-6337-4B8B-ACC2-3B2105825D53}" srcId="{0E8B05BF-0C4E-4326-A0AA-0393A51B2A55}" destId="{46691E7C-5B5E-4E2D-9D3E-D7DD272FEC2C}" srcOrd="0" destOrd="0" parTransId="{679D9C0D-F7DB-44E3-8D70-C8D98D73A66C}" sibTransId="{08558EF4-10B3-4AD9-99A4-87EA3C7587EB}"/>
    <dgm:cxn modelId="{DD861381-0318-44D7-86BC-1E5F1971F67E}" type="presOf" srcId="{46691E7C-5B5E-4E2D-9D3E-D7DD272FEC2C}" destId="{1874428A-E68E-4553-A182-EAAF2BB5856E}" srcOrd="0" destOrd="0" presId="urn:microsoft.com/office/officeart/2009/layout/CircleArrowProcess"/>
    <dgm:cxn modelId="{98903DA5-A55A-4854-8E3B-4707A1E91F26}" type="presOf" srcId="{0E8B05BF-0C4E-4326-A0AA-0393A51B2A55}" destId="{4FABCB58-4D7A-43E9-AF14-CD02F2884630}" srcOrd="0" destOrd="0" presId="urn:microsoft.com/office/officeart/2009/layout/CircleArrowProcess"/>
    <dgm:cxn modelId="{74A46FF6-93C4-44F0-B4DC-5E064D7462E3}" srcId="{0E8B05BF-0C4E-4326-A0AA-0393A51B2A55}" destId="{7FF24474-F6DE-4B78-A5EB-C3924458AF43}" srcOrd="1" destOrd="0" parTransId="{3E5AF9D2-8C91-43CE-962F-9F476FD38EAE}" sibTransId="{47B28296-30F8-4E82-A4C3-0624CBC59830}"/>
    <dgm:cxn modelId="{9ACBA9A9-097D-41D1-A7D5-2ECC18C6246A}" type="presParOf" srcId="{4FABCB58-4D7A-43E9-AF14-CD02F2884630}" destId="{E25D770D-7045-4D38-9BC6-93B9829993FC}" srcOrd="0" destOrd="0" presId="urn:microsoft.com/office/officeart/2009/layout/CircleArrowProcess"/>
    <dgm:cxn modelId="{7C1A976D-5530-4ED0-A549-D9825DAE66B5}" type="presParOf" srcId="{E25D770D-7045-4D38-9BC6-93B9829993FC}" destId="{04846E8C-733A-4AEF-A9CD-FCE08AF2CA1C}" srcOrd="0" destOrd="0" presId="urn:microsoft.com/office/officeart/2009/layout/CircleArrowProcess"/>
    <dgm:cxn modelId="{4723F30F-4A41-40F0-A6EF-C4D6938D7A5A}" type="presParOf" srcId="{4FABCB58-4D7A-43E9-AF14-CD02F2884630}" destId="{1874428A-E68E-4553-A182-EAAF2BB5856E}" srcOrd="1" destOrd="0" presId="urn:microsoft.com/office/officeart/2009/layout/CircleArrowProcess"/>
    <dgm:cxn modelId="{E597DD0C-A80A-4E3A-A21F-F11DA6EF02A0}" type="presParOf" srcId="{4FABCB58-4D7A-43E9-AF14-CD02F2884630}" destId="{BBB05F59-276E-4809-86B1-07AF7DF79EB0}" srcOrd="2" destOrd="0" presId="urn:microsoft.com/office/officeart/2009/layout/CircleArrowProcess"/>
    <dgm:cxn modelId="{2596AF7D-5980-4CCC-BC79-975CE6E071AA}" type="presParOf" srcId="{BBB05F59-276E-4809-86B1-07AF7DF79EB0}" destId="{091CA5BA-6CEF-44B8-83EF-D79FD63BC84D}" srcOrd="0" destOrd="0" presId="urn:microsoft.com/office/officeart/2009/layout/CircleArrowProcess"/>
    <dgm:cxn modelId="{CD431F93-475A-4893-9F7F-7CE3AF11974D}" type="presParOf" srcId="{4FABCB58-4D7A-43E9-AF14-CD02F2884630}" destId="{3068D925-A4D1-418B-9011-F8B02A734B09}" srcOrd="3" destOrd="0" presId="urn:microsoft.com/office/officeart/2009/layout/CircleArrowProcess"/>
    <dgm:cxn modelId="{61E380D0-CEE2-4B6F-B7F3-1AE6BE875EB3}" type="presParOf" srcId="{4FABCB58-4D7A-43E9-AF14-CD02F2884630}" destId="{28EEA22A-5C38-4FBB-8AF1-90BAE260352B}" srcOrd="4" destOrd="0" presId="urn:microsoft.com/office/officeart/2009/layout/CircleArrowProcess"/>
    <dgm:cxn modelId="{B5A9C1FF-BDD2-4566-A6D6-C2104E951697}" type="presParOf" srcId="{28EEA22A-5C38-4FBB-8AF1-90BAE260352B}" destId="{D899B2E1-D76D-4568-8DC2-F244E4C0485F}" srcOrd="0" destOrd="0" presId="urn:microsoft.com/office/officeart/2009/layout/CircleArrowProcess"/>
    <dgm:cxn modelId="{4FAB929C-FE86-44D7-893D-17B89641F457}" type="presParOf" srcId="{4FABCB58-4D7A-43E9-AF14-CD02F2884630}" destId="{F0AD4FAD-006A-4E0B-83FB-BF1997FB1143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C6340C-6DBB-4E36-B25C-3C157375B4ED}">
      <dsp:nvSpPr>
        <dsp:cNvPr id="0" name=""/>
        <dsp:cNvSpPr/>
      </dsp:nvSpPr>
      <dsp:spPr>
        <a:xfrm>
          <a:off x="660164" y="0"/>
          <a:ext cx="1073841" cy="1073841"/>
        </a:xfrm>
        <a:prstGeom prst="chord">
          <a:avLst>
            <a:gd name="adj1" fmla="val 4800000"/>
            <a:gd name="adj2" fmla="val 16800000"/>
          </a:avLst>
        </a:prstGeom>
        <a:gradFill rotWithShape="1">
          <a:gsLst>
            <a:gs pos="0">
              <a:schemeClr val="accent3">
                <a:satMod val="103000"/>
                <a:lumMod val="102000"/>
                <a:tint val="94000"/>
              </a:schemeClr>
            </a:gs>
            <a:gs pos="50000">
              <a:schemeClr val="accent3">
                <a:satMod val="110000"/>
                <a:lumMod val="100000"/>
                <a:shade val="100000"/>
              </a:schemeClr>
            </a:gs>
            <a:gs pos="100000">
              <a:schemeClr val="accent3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AF53A2B7-DF53-4FED-9286-FD4B042FD836}">
      <dsp:nvSpPr>
        <dsp:cNvPr id="0" name=""/>
        <dsp:cNvSpPr/>
      </dsp:nvSpPr>
      <dsp:spPr>
        <a:xfrm>
          <a:off x="767548" y="107384"/>
          <a:ext cx="859073" cy="859073"/>
        </a:xfrm>
        <a:prstGeom prst="pie">
          <a:avLst>
            <a:gd name="adj1" fmla="val 126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A01FE4-FA67-4A91-A838-A38D648A1EF0}">
      <dsp:nvSpPr>
        <dsp:cNvPr id="0" name=""/>
        <dsp:cNvSpPr/>
      </dsp:nvSpPr>
      <dsp:spPr>
        <a:xfrm rot="16200000">
          <a:off x="-574753" y="2416143"/>
          <a:ext cx="3114141" cy="644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4600" kern="1200" dirty="0"/>
        </a:p>
      </dsp:txBody>
      <dsp:txXfrm>
        <a:off x="-574753" y="2416143"/>
        <a:ext cx="3114141" cy="644305"/>
      </dsp:txXfrm>
    </dsp:sp>
    <dsp:sp modelId="{08D889AC-03BA-41F7-92BD-D58E2468E766}">
      <dsp:nvSpPr>
        <dsp:cNvPr id="0" name=""/>
        <dsp:cNvSpPr/>
      </dsp:nvSpPr>
      <dsp:spPr>
        <a:xfrm>
          <a:off x="1411853" y="0"/>
          <a:ext cx="2147683" cy="4295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800" kern="1200" dirty="0">
              <a:solidFill>
                <a:schemeClr val="accent3">
                  <a:lumMod val="50000"/>
                </a:schemeClr>
              </a:solidFill>
              <a:latin typeface="+mn-lt"/>
            </a:rPr>
            <a:t>Масив чисел, які мають бути відсортованими</a:t>
          </a:r>
          <a:endParaRPr lang="ru-RU" sz="1800" kern="1200" dirty="0">
            <a:solidFill>
              <a:schemeClr val="accent3">
                <a:lumMod val="50000"/>
              </a:schemeClr>
            </a:solidFill>
            <a:latin typeface="+mn-lt"/>
          </a:endParaRPr>
        </a:p>
      </dsp:txBody>
      <dsp:txXfrm>
        <a:off x="1411853" y="0"/>
        <a:ext cx="2147683" cy="4295367"/>
      </dsp:txXfrm>
    </dsp:sp>
    <dsp:sp modelId="{E1F21A9D-469F-4DE9-B267-8535CDA0E91E}">
      <dsp:nvSpPr>
        <dsp:cNvPr id="0" name=""/>
        <dsp:cNvSpPr/>
      </dsp:nvSpPr>
      <dsp:spPr>
        <a:xfrm>
          <a:off x="4024875" y="0"/>
          <a:ext cx="1073841" cy="1073841"/>
        </a:xfrm>
        <a:prstGeom prst="chord">
          <a:avLst>
            <a:gd name="adj1" fmla="val 4800000"/>
            <a:gd name="adj2" fmla="val 16800000"/>
          </a:avLst>
        </a:prstGeom>
        <a:gradFill rotWithShape="1">
          <a:gsLst>
            <a:gs pos="0">
              <a:schemeClr val="accent3">
                <a:satMod val="103000"/>
                <a:lumMod val="102000"/>
                <a:tint val="94000"/>
              </a:schemeClr>
            </a:gs>
            <a:gs pos="50000">
              <a:schemeClr val="accent3">
                <a:satMod val="110000"/>
                <a:lumMod val="100000"/>
                <a:shade val="100000"/>
              </a:schemeClr>
            </a:gs>
            <a:gs pos="100000">
              <a:schemeClr val="accent3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F88E0FD4-552B-44FC-8A68-43BC4998842C}">
      <dsp:nvSpPr>
        <dsp:cNvPr id="0" name=""/>
        <dsp:cNvSpPr/>
      </dsp:nvSpPr>
      <dsp:spPr>
        <a:xfrm>
          <a:off x="4132259" y="107384"/>
          <a:ext cx="859073" cy="859073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9F51F1-F67B-4192-B63D-BAE754FD7E0F}">
      <dsp:nvSpPr>
        <dsp:cNvPr id="0" name=""/>
        <dsp:cNvSpPr/>
      </dsp:nvSpPr>
      <dsp:spPr>
        <a:xfrm rot="16200000">
          <a:off x="2789957" y="2416143"/>
          <a:ext cx="3114141" cy="644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4600" kern="1200" dirty="0"/>
        </a:p>
      </dsp:txBody>
      <dsp:txXfrm>
        <a:off x="2789957" y="2416143"/>
        <a:ext cx="3114141" cy="644305"/>
      </dsp:txXfrm>
    </dsp:sp>
    <dsp:sp modelId="{A30E947E-2101-4A64-BF56-128B89F89FC8}">
      <dsp:nvSpPr>
        <dsp:cNvPr id="0" name=""/>
        <dsp:cNvSpPr/>
      </dsp:nvSpPr>
      <dsp:spPr>
        <a:xfrm>
          <a:off x="4776564" y="0"/>
          <a:ext cx="2147683" cy="4295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800" kern="1200" dirty="0">
              <a:solidFill>
                <a:schemeClr val="accent3">
                  <a:lumMod val="50000"/>
                </a:schemeClr>
              </a:solidFill>
              <a:latin typeface="+mn-lt"/>
            </a:rPr>
            <a:t>Розмір масиву</a:t>
          </a:r>
          <a:r>
            <a:rPr lang="en-AU" sz="1800" kern="1200" dirty="0">
              <a:solidFill>
                <a:schemeClr val="accent3">
                  <a:lumMod val="50000"/>
                </a:schemeClr>
              </a:solidFill>
              <a:latin typeface="+mn-lt"/>
            </a:rPr>
            <a:t> “</a:t>
          </a:r>
          <a:r>
            <a:rPr lang="en-AU" sz="1800" kern="1200" dirty="0" err="1">
              <a:solidFill>
                <a:schemeClr val="accent3">
                  <a:lumMod val="50000"/>
                </a:schemeClr>
              </a:solidFill>
              <a:latin typeface="+mn-lt"/>
            </a:rPr>
            <a:t>inputArray</a:t>
          </a:r>
          <a:r>
            <a:rPr lang="en-AU" sz="1800" kern="1200" dirty="0">
              <a:solidFill>
                <a:schemeClr val="accent3">
                  <a:lumMod val="50000"/>
                </a:schemeClr>
              </a:solidFill>
              <a:latin typeface="+mn-lt"/>
            </a:rPr>
            <a:t>”</a:t>
          </a:r>
          <a:endParaRPr lang="ru-RU" sz="1800" kern="1200" dirty="0">
            <a:solidFill>
              <a:schemeClr val="accent3">
                <a:lumMod val="50000"/>
              </a:schemeClr>
            </a:solidFill>
            <a:latin typeface="+mn-lt"/>
          </a:endParaRPr>
        </a:p>
      </dsp:txBody>
      <dsp:txXfrm>
        <a:off x="4776564" y="0"/>
        <a:ext cx="2147683" cy="4295367"/>
      </dsp:txXfrm>
    </dsp:sp>
    <dsp:sp modelId="{4E522820-8DD1-453D-AD7E-AFC64D7A8943}">
      <dsp:nvSpPr>
        <dsp:cNvPr id="0" name=""/>
        <dsp:cNvSpPr/>
      </dsp:nvSpPr>
      <dsp:spPr>
        <a:xfrm>
          <a:off x="7389585" y="0"/>
          <a:ext cx="1073841" cy="1073841"/>
        </a:xfrm>
        <a:prstGeom prst="chord">
          <a:avLst>
            <a:gd name="adj1" fmla="val 4800000"/>
            <a:gd name="adj2" fmla="val 16800000"/>
          </a:avLst>
        </a:prstGeom>
        <a:gradFill rotWithShape="1">
          <a:gsLst>
            <a:gs pos="0">
              <a:schemeClr val="accent3">
                <a:satMod val="103000"/>
                <a:lumMod val="102000"/>
                <a:tint val="94000"/>
              </a:schemeClr>
            </a:gs>
            <a:gs pos="50000">
              <a:schemeClr val="accent3">
                <a:satMod val="110000"/>
                <a:lumMod val="100000"/>
                <a:shade val="100000"/>
              </a:schemeClr>
            </a:gs>
            <a:gs pos="100000">
              <a:schemeClr val="accent3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495B9589-07CA-41D2-B5F6-3A8715369247}">
      <dsp:nvSpPr>
        <dsp:cNvPr id="0" name=""/>
        <dsp:cNvSpPr/>
      </dsp:nvSpPr>
      <dsp:spPr>
        <a:xfrm>
          <a:off x="7496969" y="107384"/>
          <a:ext cx="859073" cy="859073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1977B1-6BE1-4DE7-86C4-07AB2D6FC753}">
      <dsp:nvSpPr>
        <dsp:cNvPr id="0" name=""/>
        <dsp:cNvSpPr/>
      </dsp:nvSpPr>
      <dsp:spPr>
        <a:xfrm rot="16200000">
          <a:off x="6154667" y="2416143"/>
          <a:ext cx="3114141" cy="644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4600" kern="1200" dirty="0"/>
        </a:p>
      </dsp:txBody>
      <dsp:txXfrm>
        <a:off x="6154667" y="2416143"/>
        <a:ext cx="3114141" cy="644305"/>
      </dsp:txXfrm>
    </dsp:sp>
    <dsp:sp modelId="{FFC56DD8-0574-4781-AA18-88C535C5E9DC}">
      <dsp:nvSpPr>
        <dsp:cNvPr id="0" name=""/>
        <dsp:cNvSpPr/>
      </dsp:nvSpPr>
      <dsp:spPr>
        <a:xfrm>
          <a:off x="8141274" y="0"/>
          <a:ext cx="2147683" cy="4295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800" kern="1200" dirty="0">
              <a:solidFill>
                <a:schemeClr val="accent3">
                  <a:lumMod val="50000"/>
                </a:schemeClr>
              </a:solidFill>
            </a:rPr>
            <a:t>Змінна </a:t>
          </a:r>
          <a:r>
            <a:rPr lang="en-AU" sz="1800" kern="1200" dirty="0">
              <a:solidFill>
                <a:schemeClr val="accent3">
                  <a:lumMod val="50000"/>
                </a:schemeClr>
              </a:solidFill>
            </a:rPr>
            <a:t>“</a:t>
          </a:r>
          <a:r>
            <a:rPr lang="en-AU" sz="1800" kern="1200" dirty="0" err="1">
              <a:solidFill>
                <a:schemeClr val="accent3">
                  <a:lumMod val="50000"/>
                </a:schemeClr>
              </a:solidFill>
            </a:rPr>
            <a:t>maxValue</a:t>
          </a:r>
          <a:r>
            <a:rPr lang="en-AU" sz="1800" kern="1200" dirty="0">
              <a:solidFill>
                <a:schemeClr val="accent3">
                  <a:lumMod val="50000"/>
                </a:schemeClr>
              </a:solidFill>
            </a:rPr>
            <a:t>”</a:t>
          </a:r>
          <a:r>
            <a:rPr lang="uk-UA" sz="1800" kern="1200" dirty="0">
              <a:solidFill>
                <a:schemeClr val="accent3">
                  <a:lumMod val="50000"/>
                </a:schemeClr>
              </a:solidFill>
            </a:rPr>
            <a:t> для пошуку максимального значення</a:t>
          </a:r>
          <a:endParaRPr lang="ru-RU" sz="1800" kern="1200" dirty="0">
            <a:solidFill>
              <a:schemeClr val="accent3">
                <a:lumMod val="50000"/>
              </a:schemeClr>
            </a:solidFill>
          </a:endParaRPr>
        </a:p>
      </dsp:txBody>
      <dsp:txXfrm>
        <a:off x="8141274" y="0"/>
        <a:ext cx="2147683" cy="42953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846E8C-733A-4AEF-A9CD-FCE08AF2CA1C}">
      <dsp:nvSpPr>
        <dsp:cNvPr id="0" name=""/>
        <dsp:cNvSpPr/>
      </dsp:nvSpPr>
      <dsp:spPr>
        <a:xfrm>
          <a:off x="4501450" y="0"/>
          <a:ext cx="2094415" cy="2094734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</dsp:sp>
    <dsp:sp modelId="{1874428A-E68E-4553-A182-EAAF2BB5856E}">
      <dsp:nvSpPr>
        <dsp:cNvPr id="0" name=""/>
        <dsp:cNvSpPr/>
      </dsp:nvSpPr>
      <dsp:spPr>
        <a:xfrm>
          <a:off x="4964385" y="756262"/>
          <a:ext cx="1163826" cy="5817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800" kern="1200" dirty="0"/>
            <a:t>1</a:t>
          </a:r>
          <a:endParaRPr lang="ru-RU" sz="3800" kern="1200" dirty="0"/>
        </a:p>
      </dsp:txBody>
      <dsp:txXfrm>
        <a:off x="4964385" y="756262"/>
        <a:ext cx="1163826" cy="581773"/>
      </dsp:txXfrm>
    </dsp:sp>
    <dsp:sp modelId="{091CA5BA-6CEF-44B8-83EF-D79FD63BC84D}">
      <dsp:nvSpPr>
        <dsp:cNvPr id="0" name=""/>
        <dsp:cNvSpPr/>
      </dsp:nvSpPr>
      <dsp:spPr>
        <a:xfrm>
          <a:off x="3919734" y="1203580"/>
          <a:ext cx="2094415" cy="2094734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1">
          <a:gsLst>
            <a:gs pos="0">
              <a:schemeClr val="accent3">
                <a:satMod val="103000"/>
                <a:lumMod val="102000"/>
                <a:tint val="94000"/>
              </a:schemeClr>
            </a:gs>
            <a:gs pos="50000">
              <a:schemeClr val="accent3">
                <a:satMod val="110000"/>
                <a:lumMod val="100000"/>
                <a:shade val="100000"/>
              </a:schemeClr>
            </a:gs>
            <a:gs pos="100000">
              <a:schemeClr val="accent3"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3068D925-A4D1-418B-9011-F8B02A734B09}">
      <dsp:nvSpPr>
        <dsp:cNvPr id="0" name=""/>
        <dsp:cNvSpPr/>
      </dsp:nvSpPr>
      <dsp:spPr>
        <a:xfrm>
          <a:off x="4385028" y="1966804"/>
          <a:ext cx="1163826" cy="5817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800" kern="1200" dirty="0"/>
            <a:t>2</a:t>
          </a:r>
          <a:endParaRPr lang="ru-RU" sz="3800" kern="1200" dirty="0"/>
        </a:p>
      </dsp:txBody>
      <dsp:txXfrm>
        <a:off x="4385028" y="1966804"/>
        <a:ext cx="1163826" cy="581773"/>
      </dsp:txXfrm>
    </dsp:sp>
    <dsp:sp modelId="{D899B2E1-D76D-4568-8DC2-F244E4C0485F}">
      <dsp:nvSpPr>
        <dsp:cNvPr id="0" name=""/>
        <dsp:cNvSpPr/>
      </dsp:nvSpPr>
      <dsp:spPr>
        <a:xfrm>
          <a:off x="4650517" y="2551189"/>
          <a:ext cx="1799427" cy="1800148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1">
          <a:gsLst>
            <a:gs pos="0">
              <a:schemeClr val="accent3">
                <a:satMod val="103000"/>
                <a:lumMod val="102000"/>
                <a:tint val="94000"/>
              </a:schemeClr>
            </a:gs>
            <a:gs pos="50000">
              <a:schemeClr val="accent3">
                <a:satMod val="110000"/>
                <a:lumMod val="100000"/>
                <a:shade val="100000"/>
              </a:schemeClr>
            </a:gs>
            <a:gs pos="100000">
              <a:schemeClr val="accent3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</dsp:sp>
    <dsp:sp modelId="{F0AD4FAD-006A-4E0B-83FB-BF1997FB1143}">
      <dsp:nvSpPr>
        <dsp:cNvPr id="0" name=""/>
        <dsp:cNvSpPr/>
      </dsp:nvSpPr>
      <dsp:spPr>
        <a:xfrm>
          <a:off x="4967138" y="3179087"/>
          <a:ext cx="1163826" cy="5817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800" kern="1200" dirty="0"/>
            <a:t>3</a:t>
          </a:r>
          <a:endParaRPr lang="ru-RU" sz="3800" kern="1200" dirty="0"/>
        </a:p>
      </dsp:txBody>
      <dsp:txXfrm>
        <a:off x="4967138" y="3179087"/>
        <a:ext cx="1163826" cy="5817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k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095-79DF-487B-9007-93F2EABEF95E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E36DFA-A2A3-494F-844B-CDC3856D60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5700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BD4333-8765-4373-994B-B2C4CD30C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02E359-43A8-4663-B374-AFF6F46ED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F17E991-6BF7-42FB-BD5A-381824A00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2ACFB8-7506-482D-B231-C980C2D8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C199F4-016C-452B-B92B-FD7594D6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34184A-E97B-4C44-A738-C6808DD2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024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F1E52A-445B-4003-8330-C9C1F8D1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6384515-B604-4B81-958B-46C790F03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575CF8-AA8A-4D65-81AB-92AA624C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0C2321-D046-43DC-822E-2B925CBA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DF8C07-8301-4549-A144-486E743A5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6325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7117D0-51FF-462F-87A5-8F763DB29B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F9D19D-DDD9-442E-A974-5F562456FF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332ADB-FF6B-4182-A33F-F14AA33DE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C536EC-5EE7-4A1D-AB65-56333D74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528C87-E0CC-4401-80B2-1A5FE0BC3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727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E1CE25-4CC8-4524-BC78-945C03B81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2EFDD-9C97-4DFA-B7EF-AA3097E58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11039C-F79B-42AD-9BEE-8CAB91121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5B3BBB-379E-452D-98B8-D8F092976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B9BBEE-97C2-4DE1-9006-388B69B18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743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D1288A-C689-4F3C-A5D6-7DFC82AEC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1F03C4-D983-4605-8DDC-22969BB07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2F1836-FDAE-4D30-9F24-CA0C31656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B648A3-3C2E-4580-86E1-FF7C49CF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8BB75-5A23-4C9E-A6FC-F0D54090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5256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E8138-14BB-479F-8605-6229E0BBB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12C7E9-342B-4821-B80C-A1735E154F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929AAF-2AEE-463F-87B7-30D4C837A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44FC70-6B0C-4C37-9243-D068CA353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4D70FB-2759-4EF1-A94D-A626DEB0D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15A50F-847C-4446-9B00-F674A888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276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C5604-E9BD-4F6E-9BF9-7530919B2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5D398E-C1B1-4ABE-B800-2CB4B42C8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A75FA8E-4762-45B3-AAA3-EF59D8E88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1BC3476-8D2B-4747-A6DA-4E52D434E9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3CD930-E2D9-45CB-9825-F84B23C72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1AF7561-EABF-431C-A944-66AF5BB6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63B115A-3794-4F0E-A7BC-357B63B72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8DC624C-5A8D-47E2-99D3-1B8ADAA81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2388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282B8A-6393-4839-911C-43F299D5E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32EC08-A86C-43AF-8549-E8558FB4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E06BBC2-C32C-4CC3-8AC2-FAA8B526B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E288163-F7B8-45C6-B5DC-795CA5F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069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3CBDD11-2CE3-4DBE-ABA9-CF73E3431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1AB9AE-55CF-47DB-9199-08CD7E4C8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9D9D63-08B9-457F-B339-7BA8E489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652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89639-1F31-423A-BEA4-025341FE3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5936EB-4833-428D-9D0D-85E67C5BD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24EE994-AAE4-4140-BEBC-A18F27FB5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F5E72C-0030-4918-BE76-309E94441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DB6F35-947F-412D-9DEB-BCCDDC9A3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541BDB-D5E8-4538-8253-C81DEFC93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310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518AA-415E-4B9E-B6CE-3D9512DC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757C97-FB6D-45E9-86D6-4D17B9E469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7D716E-729A-4CEE-A527-D5A88DC2C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5531C1-0989-42F3-8B55-ED2B63693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A5DC33-81AA-4C8B-9524-D9DBAF26C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2AD5DE-476C-4848-A5E6-177BF17C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937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B0211F-5DAB-494F-AF3E-16B93A60ABC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A4367-D87A-4656-9B82-E7F93FA25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BF2EBB-B7FB-4F01-8B69-0598994E4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4841F7-36A3-4C94-A4C4-CB9E46D097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B91B4-586A-41B0-8C5A-BA4654771F83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915597-1FA5-476A-9CF9-902C4952C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B2BF89-047B-45E4-8349-A678D5B0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A4FA3-416A-4494-8C43-B705DC6991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0892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47C7CB-E5AC-444B-9956-3CC4BC4CAA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7058526" cy="2387600"/>
          </a:xfrm>
        </p:spPr>
        <p:txBody>
          <a:bodyPr/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Розрахунково-графічна робота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BEE7932-06BF-4B8E-ABE5-10E328CC0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7058526" cy="1655762"/>
          </a:xfrm>
        </p:spPr>
        <p:txBody>
          <a:bodyPr/>
          <a:lstStyle/>
          <a:p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Реалізація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алгоритму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сортування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підрахунком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46AD7-4E88-4F00-BA0D-C1C45F4D5DEF}"/>
              </a:ext>
            </a:extLst>
          </p:cNvPr>
          <p:cNvSpPr txBox="1"/>
          <p:nvPr/>
        </p:nvSpPr>
        <p:spPr>
          <a:xfrm>
            <a:off x="6904140" y="5280870"/>
            <a:ext cx="22146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Виконала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студентка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групи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АІ-225 Постарніченко К.А</a:t>
            </a:r>
          </a:p>
        </p:txBody>
      </p:sp>
    </p:spTree>
    <p:extLst>
      <p:ext uri="{BB962C8B-B14F-4D97-AF65-F5344CB8AC3E}">
        <p14:creationId xmlns:p14="http://schemas.microsoft.com/office/powerpoint/2010/main" val="1725361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58A2D3-331A-4D61-A27A-C58BC6344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95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uk-UA" sz="3200" dirty="0">
                <a:solidFill>
                  <a:schemeClr val="accent3">
                    <a:lumMod val="50000"/>
                  </a:schemeClr>
                </a:solidFill>
              </a:rPr>
              <a:t>Програмна реалізація алгоритму сортування підрахунком</a:t>
            </a:r>
            <a:endParaRPr lang="ru-RU" sz="32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98DE08-252A-42B7-867B-EE63515ACBCB}"/>
              </a:ext>
            </a:extLst>
          </p:cNvPr>
          <p:cNvSpPr txBox="1"/>
          <p:nvPr/>
        </p:nvSpPr>
        <p:spPr>
          <a:xfrm>
            <a:off x="838200" y="1173153"/>
            <a:ext cx="4963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Для прикладу дано масив чисел для сортування: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055573-8060-4949-9764-4BD9F610946F}"/>
              </a:ext>
            </a:extLst>
          </p:cNvPr>
          <p:cNvSpPr txBox="1"/>
          <p:nvPr/>
        </p:nvSpPr>
        <p:spPr>
          <a:xfrm>
            <a:off x="838200" y="2325797"/>
            <a:ext cx="5204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Далі створюється масив, яких підраховує кількість повторювань елементу вхідного масиву: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98AB0F-8973-44B7-9915-BDCCD1CEF971}"/>
              </a:ext>
            </a:extLst>
          </p:cNvPr>
          <p:cNvSpPr txBox="1"/>
          <p:nvPr/>
        </p:nvSpPr>
        <p:spPr>
          <a:xfrm>
            <a:off x="804505" y="4182340"/>
            <a:ext cx="5638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Далі ми бачимо масив з кумулятивною сумою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2E7827-9664-488A-89EA-2F4B9BFC45F5}"/>
              </a:ext>
            </a:extLst>
          </p:cNvPr>
          <p:cNvSpPr txBox="1"/>
          <p:nvPr/>
        </p:nvSpPr>
        <p:spPr>
          <a:xfrm>
            <a:off x="6390423" y="1046228"/>
            <a:ext cx="4102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Далі на екран виводяться всі ітерації під час сортування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F9BC2DA-FBD3-4048-A72F-600DBCA330D4}"/>
              </a:ext>
            </a:extLst>
          </p:cNvPr>
          <p:cNvSpPr txBox="1"/>
          <p:nvPr/>
        </p:nvSpPr>
        <p:spPr>
          <a:xfrm>
            <a:off x="6390423" y="4444240"/>
            <a:ext cx="518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 результаті маємо відсортований масив: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F218D90-89DD-4C51-AB46-DC59D81AD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813573"/>
            <a:ext cx="3749040" cy="74616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77289D59-4778-43D9-B88B-4ADA98C08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81337"/>
            <a:ext cx="5001323" cy="476316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FD179509-EDF6-4E6F-A8F9-885781F53C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252" y="3207902"/>
            <a:ext cx="3905248" cy="716559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8F43B591-64FC-47CA-B7A6-5A4433833C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2606" y="1766223"/>
            <a:ext cx="4172532" cy="2419688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938EB896-8F59-45B8-A724-9A206860C4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2606" y="4965993"/>
            <a:ext cx="4789274" cy="56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477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A3ECBB-BCFE-44D8-A249-0FF6DF1A2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uk-UA" sz="2800" dirty="0">
                <a:solidFill>
                  <a:schemeClr val="accent3">
                    <a:lumMod val="50000"/>
                  </a:schemeClr>
                </a:solidFill>
              </a:rPr>
              <a:t>Програмна реалізації порівняння алгоритму сортування підрахунком та </a:t>
            </a:r>
            <a:r>
              <a:rPr lang="uk-UA" sz="2800" dirty="0" err="1">
                <a:solidFill>
                  <a:schemeClr val="accent3">
                    <a:lumMod val="50000"/>
                  </a:schemeClr>
                </a:solidFill>
              </a:rPr>
              <a:t>бульбашкового</a:t>
            </a:r>
            <a:r>
              <a:rPr lang="uk-UA" sz="2800" dirty="0">
                <a:solidFill>
                  <a:schemeClr val="accent3">
                    <a:lumMod val="50000"/>
                  </a:schemeClr>
                </a:solidFill>
              </a:rPr>
              <a:t> сортування за середнім часом</a:t>
            </a:r>
            <a:endParaRPr lang="ru-RU" sz="2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3FDC64-61F5-4D03-9974-611174A3CFBD}"/>
              </a:ext>
            </a:extLst>
          </p:cNvPr>
          <p:cNvSpPr txBox="1"/>
          <p:nvPr/>
        </p:nvSpPr>
        <p:spPr>
          <a:xfrm>
            <a:off x="838200" y="1879735"/>
            <a:ext cx="5257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Введемо максимальне значення масиву та його розмір. Далі ми отримаємо середній час сортування 100 масивів алгоритмом сортування підрахунком та </a:t>
            </a:r>
            <a:r>
              <a:rPr lang="uk-UA" dirty="0" err="1">
                <a:solidFill>
                  <a:schemeClr val="accent3">
                    <a:lumMod val="50000"/>
                  </a:schemeClr>
                </a:solidFill>
              </a:rPr>
              <a:t>бульбашковим</a:t>
            </a:r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 сортуванням та додаткову пам’ять, виділену для </a:t>
            </a:r>
            <a:r>
              <a:rPr lang="uk-UA" dirty="0" err="1">
                <a:solidFill>
                  <a:schemeClr val="accent3">
                    <a:lumMod val="50000"/>
                  </a:schemeClr>
                </a:solidFill>
              </a:rPr>
              <a:t>алгориму</a:t>
            </a:r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 сортування підрахунком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41FA6-D83F-4C7D-9E36-1F508FA4F07E}"/>
              </a:ext>
            </a:extLst>
          </p:cNvPr>
          <p:cNvSpPr txBox="1"/>
          <p:nvPr/>
        </p:nvSpPr>
        <p:spPr>
          <a:xfrm>
            <a:off x="6644081" y="1879735"/>
            <a:ext cx="5150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Щоб оцінити швидкість сортування введемо менш «зручне» значення для алгоритму 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Counting Sort</a:t>
            </a:r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 і порівняємо отримані результати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D8668E8-E5A4-4D26-AB64-46208B351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79756"/>
            <a:ext cx="5140652" cy="213777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BB30FE1-6319-41A1-B495-BE29EDD05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167" y="3778892"/>
            <a:ext cx="5011793" cy="213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47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77F5C4FF-DAAA-4AAF-BD4E-2783BFFB46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8943376"/>
              </p:ext>
            </p:extLst>
          </p:nvPr>
        </p:nvGraphicFramePr>
        <p:xfrm>
          <a:off x="620785" y="604007"/>
          <a:ext cx="10972800" cy="60987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48822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40089B37-14AB-4974-A196-3F33C5C46A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703461"/>
              </p:ext>
            </p:extLst>
          </p:nvPr>
        </p:nvGraphicFramePr>
        <p:xfrm>
          <a:off x="243281" y="360727"/>
          <a:ext cx="11484528" cy="6316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13419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85ABFB67-A5E3-4E5A-A696-7F29D627EA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8715768"/>
              </p:ext>
            </p:extLst>
          </p:nvPr>
        </p:nvGraphicFramePr>
        <p:xfrm>
          <a:off x="645952" y="719666"/>
          <a:ext cx="10838576" cy="57734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22140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88FA2BD9-6DCD-499D-A3DF-2FC7FC51D7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7367948"/>
              </p:ext>
            </p:extLst>
          </p:nvPr>
        </p:nvGraphicFramePr>
        <p:xfrm>
          <a:off x="536895" y="276837"/>
          <a:ext cx="11241248" cy="63840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67718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5549F0-118D-4E2E-86E6-27C4FF78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A2CECF-3C4E-4CDA-B72A-52E999025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6C889965-586E-47DA-95B8-1B6823F221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6415353"/>
              </p:ext>
            </p:extLst>
          </p:nvPr>
        </p:nvGraphicFramePr>
        <p:xfrm>
          <a:off x="670559" y="754380"/>
          <a:ext cx="11107583" cy="59064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81471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2527DF-BE2E-49F7-B716-27AD74A2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122189-CF32-43D3-89C1-178911514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6D8938D2-46E9-43D9-984B-7C280E77CF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601307"/>
              </p:ext>
            </p:extLst>
          </p:nvPr>
        </p:nvGraphicFramePr>
        <p:xfrm>
          <a:off x="670559" y="754380"/>
          <a:ext cx="11107583" cy="59064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7680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B7A8CB-C6B2-4BD9-B81F-1066F0DE8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900" y="335560"/>
            <a:ext cx="10363899" cy="1134148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Порівняння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алгоритмів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Counting Sort 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та </a:t>
            </a:r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Bubble Sort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8AF6542-5D03-46E7-911F-6B7C4AAE155F}"/>
              </a:ext>
            </a:extLst>
          </p:cNvPr>
          <p:cNvSpPr/>
          <p:nvPr/>
        </p:nvSpPr>
        <p:spPr>
          <a:xfrm>
            <a:off x="3848450" y="1716340"/>
            <a:ext cx="1942398" cy="5046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/>
              <a:t>Часова складність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BED66FA-8512-4DA4-B0BD-E63935C1CBED}"/>
              </a:ext>
            </a:extLst>
          </p:cNvPr>
          <p:cNvSpPr/>
          <p:nvPr/>
        </p:nvSpPr>
        <p:spPr>
          <a:xfrm>
            <a:off x="731871" y="2851935"/>
            <a:ext cx="1942398" cy="5046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Counting Sort</a:t>
            </a:r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9FD8A05-31C0-4056-AE8C-ED38E2D420F7}"/>
              </a:ext>
            </a:extLst>
          </p:cNvPr>
          <p:cNvSpPr/>
          <p:nvPr/>
        </p:nvSpPr>
        <p:spPr>
          <a:xfrm>
            <a:off x="731871" y="4584569"/>
            <a:ext cx="1942398" cy="5046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Bubble Sort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41F688-5630-4E72-AA7C-CFC830AD8D27}"/>
              </a:ext>
            </a:extLst>
          </p:cNvPr>
          <p:cNvSpPr txBox="1"/>
          <p:nvPr/>
        </p:nvSpPr>
        <p:spPr>
          <a:xfrm>
            <a:off x="3276335" y="2803654"/>
            <a:ext cx="3086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err="1">
                <a:solidFill>
                  <a:srgbClr val="636363"/>
                </a:solidFill>
              </a:rPr>
              <a:t>Найкращий</a:t>
            </a:r>
            <a:r>
              <a:rPr lang="ru-RU" sz="1600" dirty="0">
                <a:solidFill>
                  <a:srgbClr val="636363"/>
                </a:solidFill>
              </a:rPr>
              <a:t> </a:t>
            </a:r>
            <a:r>
              <a:rPr lang="ru-RU" sz="1600" dirty="0" err="1">
                <a:solidFill>
                  <a:srgbClr val="636363"/>
                </a:solidFill>
              </a:rPr>
              <a:t>випадок</a:t>
            </a:r>
            <a:r>
              <a:rPr lang="ru-RU" sz="1600" dirty="0">
                <a:solidFill>
                  <a:srgbClr val="636363"/>
                </a:solidFill>
              </a:rPr>
              <a:t>: </a:t>
            </a:r>
            <a:r>
              <a:rPr lang="en-GB" sz="1600" dirty="0">
                <a:solidFill>
                  <a:srgbClr val="636363"/>
                </a:solidFill>
              </a:rPr>
              <a:t>O(n + k)</a:t>
            </a:r>
          </a:p>
          <a:p>
            <a:r>
              <a:rPr lang="ru-RU" sz="1600" dirty="0" err="1">
                <a:solidFill>
                  <a:srgbClr val="636363"/>
                </a:solidFill>
              </a:rPr>
              <a:t>Середній</a:t>
            </a:r>
            <a:r>
              <a:rPr lang="ru-RU" sz="1600" dirty="0">
                <a:solidFill>
                  <a:srgbClr val="636363"/>
                </a:solidFill>
              </a:rPr>
              <a:t> та </a:t>
            </a:r>
            <a:r>
              <a:rPr lang="ru-RU" sz="1600" dirty="0" err="1">
                <a:solidFill>
                  <a:srgbClr val="636363"/>
                </a:solidFill>
              </a:rPr>
              <a:t>найгірший</a:t>
            </a:r>
            <a:r>
              <a:rPr lang="ru-RU" sz="1600" dirty="0">
                <a:solidFill>
                  <a:srgbClr val="636363"/>
                </a:solidFill>
              </a:rPr>
              <a:t>: </a:t>
            </a:r>
            <a:r>
              <a:rPr lang="en-GB" sz="1600" dirty="0">
                <a:solidFill>
                  <a:srgbClr val="636363"/>
                </a:solidFill>
              </a:rPr>
              <a:t>O(n + k)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CFF0EA-4FEF-4CA6-A78B-4F58044AD354}"/>
              </a:ext>
            </a:extLst>
          </p:cNvPr>
          <p:cNvSpPr txBox="1"/>
          <p:nvPr/>
        </p:nvSpPr>
        <p:spPr>
          <a:xfrm>
            <a:off x="3154679" y="4513718"/>
            <a:ext cx="3329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>
                <a:solidFill>
                  <a:srgbClr val="636363"/>
                </a:solidFill>
              </a:rPr>
              <a:t>Найкращий</a:t>
            </a:r>
            <a:r>
              <a:rPr lang="ru-RU" dirty="0">
                <a:solidFill>
                  <a:srgbClr val="636363"/>
                </a:solidFill>
              </a:rPr>
              <a:t> </a:t>
            </a:r>
            <a:r>
              <a:rPr lang="ru-RU" dirty="0" err="1">
                <a:solidFill>
                  <a:srgbClr val="636363"/>
                </a:solidFill>
              </a:rPr>
              <a:t>випадок</a:t>
            </a:r>
            <a:r>
              <a:rPr lang="ru-RU" dirty="0">
                <a:solidFill>
                  <a:srgbClr val="636363"/>
                </a:solidFill>
              </a:rPr>
              <a:t>: </a:t>
            </a:r>
            <a:r>
              <a:rPr lang="en-GB" dirty="0">
                <a:solidFill>
                  <a:srgbClr val="636363"/>
                </a:solidFill>
              </a:rPr>
              <a:t>O(n)</a:t>
            </a:r>
            <a:endParaRPr lang="uk-UA" dirty="0">
              <a:solidFill>
                <a:srgbClr val="636363"/>
              </a:solidFill>
            </a:endParaRPr>
          </a:p>
          <a:p>
            <a:r>
              <a:rPr lang="ru-RU" dirty="0" err="1">
                <a:solidFill>
                  <a:srgbClr val="636363"/>
                </a:solidFill>
              </a:rPr>
              <a:t>Середній</a:t>
            </a:r>
            <a:r>
              <a:rPr lang="ru-RU" dirty="0">
                <a:solidFill>
                  <a:srgbClr val="636363"/>
                </a:solidFill>
              </a:rPr>
              <a:t> та </a:t>
            </a:r>
            <a:r>
              <a:rPr lang="ru-RU" dirty="0" err="1">
                <a:solidFill>
                  <a:srgbClr val="636363"/>
                </a:solidFill>
              </a:rPr>
              <a:t>найгірший</a:t>
            </a:r>
            <a:r>
              <a:rPr lang="ru-RU" dirty="0">
                <a:solidFill>
                  <a:srgbClr val="636363"/>
                </a:solidFill>
              </a:rPr>
              <a:t>: </a:t>
            </a:r>
            <a:r>
              <a:rPr lang="en-GB" dirty="0">
                <a:solidFill>
                  <a:srgbClr val="636363"/>
                </a:solidFill>
              </a:rPr>
              <a:t>O(n^2)</a:t>
            </a:r>
            <a:endParaRPr lang="uk-UA" dirty="0">
              <a:solidFill>
                <a:srgbClr val="636363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86359EF-3379-45B0-83F5-E5689D170A91}"/>
              </a:ext>
            </a:extLst>
          </p:cNvPr>
          <p:cNvSpPr/>
          <p:nvPr/>
        </p:nvSpPr>
        <p:spPr>
          <a:xfrm>
            <a:off x="7678199" y="1716340"/>
            <a:ext cx="1942398" cy="5046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/>
              <a:t>Реалізаційні деталі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EDAAC5-24A7-4B1A-8DAE-02BF9DD5D62F}"/>
              </a:ext>
            </a:extLst>
          </p:cNvPr>
          <p:cNvSpPr txBox="1"/>
          <p:nvPr/>
        </p:nvSpPr>
        <p:spPr>
          <a:xfrm>
            <a:off x="6965553" y="2771790"/>
            <a:ext cx="3367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600" dirty="0">
                <a:solidFill>
                  <a:srgbClr val="636363"/>
                </a:solidFill>
              </a:rPr>
              <a:t>Вимагає додаткового масиву для зберігання к-ті кожного елементу</a:t>
            </a:r>
            <a:endParaRPr lang="en-GB" sz="1600" dirty="0">
              <a:solidFill>
                <a:srgbClr val="636363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A70A43-81C8-4E92-B147-4A4665C5F6DC}"/>
              </a:ext>
            </a:extLst>
          </p:cNvPr>
          <p:cNvSpPr txBox="1"/>
          <p:nvPr/>
        </p:nvSpPr>
        <p:spPr>
          <a:xfrm>
            <a:off x="6965029" y="4658647"/>
            <a:ext cx="3329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636363"/>
                </a:solidFill>
              </a:rPr>
              <a:t>Не вимагає додаткового масиву</a:t>
            </a:r>
          </a:p>
        </p:txBody>
      </p:sp>
    </p:spTree>
    <p:extLst>
      <p:ext uri="{BB962C8B-B14F-4D97-AF65-F5344CB8AC3E}">
        <p14:creationId xmlns:p14="http://schemas.microsoft.com/office/powerpoint/2010/main" val="881134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1EF8BEC-2F37-46F6-A4D6-E4F927FAC5EA}"/>
              </a:ext>
            </a:extLst>
          </p:cNvPr>
          <p:cNvSpPr/>
          <p:nvPr/>
        </p:nvSpPr>
        <p:spPr>
          <a:xfrm>
            <a:off x="3848450" y="1419160"/>
            <a:ext cx="1942398" cy="5046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/>
              <a:t>Операційна пам’ять</a:t>
            </a:r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A9432E9-2F69-490D-8682-4A1C4835AB46}"/>
              </a:ext>
            </a:extLst>
          </p:cNvPr>
          <p:cNvSpPr/>
          <p:nvPr/>
        </p:nvSpPr>
        <p:spPr>
          <a:xfrm>
            <a:off x="731871" y="2554755"/>
            <a:ext cx="1942398" cy="5046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Counting Sort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7719626-8B3C-4BB7-BFD6-44E4867562F1}"/>
              </a:ext>
            </a:extLst>
          </p:cNvPr>
          <p:cNvSpPr/>
          <p:nvPr/>
        </p:nvSpPr>
        <p:spPr>
          <a:xfrm>
            <a:off x="731871" y="4287389"/>
            <a:ext cx="1942398" cy="5046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Bubble Sort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10BA23-A948-4323-BFB6-B59FBCC2D0C2}"/>
              </a:ext>
            </a:extLst>
          </p:cNvPr>
          <p:cNvSpPr txBox="1"/>
          <p:nvPr/>
        </p:nvSpPr>
        <p:spPr>
          <a:xfrm>
            <a:off x="3276335" y="2506474"/>
            <a:ext cx="3086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rgbClr val="636363"/>
                </a:solidFill>
              </a:rPr>
              <a:t>O(n + k)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C2834-2679-4B85-9921-7953E76F627B}"/>
              </a:ext>
            </a:extLst>
          </p:cNvPr>
          <p:cNvSpPr txBox="1"/>
          <p:nvPr/>
        </p:nvSpPr>
        <p:spPr>
          <a:xfrm>
            <a:off x="3033024" y="4355038"/>
            <a:ext cx="3329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636363"/>
                </a:solidFill>
              </a:rPr>
              <a:t>O(1)</a:t>
            </a:r>
            <a:endParaRPr lang="uk-UA" dirty="0">
              <a:solidFill>
                <a:srgbClr val="636363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43595299-026B-4122-863A-84F9DE4E8B48}"/>
              </a:ext>
            </a:extLst>
          </p:cNvPr>
          <p:cNvSpPr/>
          <p:nvPr/>
        </p:nvSpPr>
        <p:spPr>
          <a:xfrm>
            <a:off x="7678199" y="1419160"/>
            <a:ext cx="1942398" cy="5046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/>
              <a:t>Ефективність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2435A1-E906-45E7-91ED-3EEE03F9727C}"/>
              </a:ext>
            </a:extLst>
          </p:cNvPr>
          <p:cNvSpPr txBox="1"/>
          <p:nvPr/>
        </p:nvSpPr>
        <p:spPr>
          <a:xfrm>
            <a:off x="6484619" y="2423912"/>
            <a:ext cx="43126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1600" dirty="0">
                <a:solidFill>
                  <a:srgbClr val="636363"/>
                </a:solidFill>
              </a:rPr>
              <a:t>Ефективний для сортування цілих чисел. Неефективний при великому діапазоні значень</a:t>
            </a:r>
            <a:endParaRPr lang="en-GB" sz="1600" dirty="0">
              <a:solidFill>
                <a:srgbClr val="636363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AEBDBD-A3D4-4DE5-887A-440628DF8B33}"/>
              </a:ext>
            </a:extLst>
          </p:cNvPr>
          <p:cNvSpPr txBox="1"/>
          <p:nvPr/>
        </p:nvSpPr>
        <p:spPr>
          <a:xfrm>
            <a:off x="6484618" y="4078039"/>
            <a:ext cx="4312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solidFill>
                  <a:srgbClr val="636363"/>
                </a:solidFill>
              </a:rPr>
              <a:t>Ефективний для невеликих або для майже відсортованих масивів. Неефективний для великих масивів</a:t>
            </a:r>
          </a:p>
        </p:txBody>
      </p:sp>
    </p:spTree>
    <p:extLst>
      <p:ext uri="{BB962C8B-B14F-4D97-AF65-F5344CB8AC3E}">
        <p14:creationId xmlns:p14="http://schemas.microsoft.com/office/powerpoint/2010/main" val="1910091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64BB71-591C-4823-9B27-D4EBADA35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E8DF16-1F3C-4A14-8DCB-263303265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57800" cy="4351338"/>
          </a:xfrm>
        </p:spPr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Мета: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реалізувати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алгоритм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сортування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підрахунком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, провести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аналіз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переваг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і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недоліків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цього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алгоритму,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порівняти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обчислювальну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складність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алгоритму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підрахунком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з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обмінними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алгоритмами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сортування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42257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0E20F0-2E71-4564-9087-DA20DB7DF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>
                <a:solidFill>
                  <a:srgbClr val="636363"/>
                </a:solidFill>
              </a:rPr>
              <a:t>Переваги та недоліки сортування підрахунком</a:t>
            </a:r>
            <a:endParaRPr lang="ru-RU" dirty="0">
              <a:solidFill>
                <a:srgbClr val="6363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D96189-9540-4100-A463-F670711C05ED}"/>
              </a:ext>
            </a:extLst>
          </p:cNvPr>
          <p:cNvSpPr txBox="1"/>
          <p:nvPr/>
        </p:nvSpPr>
        <p:spPr>
          <a:xfrm>
            <a:off x="6501468" y="2347798"/>
            <a:ext cx="53353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636363"/>
                </a:solidFill>
              </a:rPr>
              <a:t>Не </a:t>
            </a:r>
            <a:r>
              <a:rPr lang="ru-RU" dirty="0" err="1">
                <a:solidFill>
                  <a:srgbClr val="636363"/>
                </a:solidFill>
              </a:rPr>
              <a:t>працює</a:t>
            </a:r>
            <a:r>
              <a:rPr lang="ru-RU" dirty="0">
                <a:solidFill>
                  <a:srgbClr val="636363"/>
                </a:solidFill>
              </a:rPr>
              <a:t> з </a:t>
            </a:r>
            <a:r>
              <a:rPr lang="ru-RU" dirty="0" err="1">
                <a:solidFill>
                  <a:srgbClr val="636363"/>
                </a:solidFill>
              </a:rPr>
              <a:t>десятковими</a:t>
            </a:r>
            <a:r>
              <a:rPr lang="ru-RU" dirty="0">
                <a:solidFill>
                  <a:srgbClr val="636363"/>
                </a:solidFill>
              </a:rPr>
              <a:t> </a:t>
            </a:r>
            <a:r>
              <a:rPr lang="ru-RU" dirty="0" err="1">
                <a:solidFill>
                  <a:srgbClr val="636363"/>
                </a:solidFill>
              </a:rPr>
              <a:t>значеннями</a:t>
            </a:r>
            <a:r>
              <a:rPr lang="ru-RU" dirty="0">
                <a:solidFill>
                  <a:srgbClr val="636363"/>
                </a:solidFill>
              </a:rPr>
              <a:t>.</a:t>
            </a:r>
          </a:p>
          <a:p>
            <a:endParaRPr lang="ru-RU" dirty="0">
              <a:solidFill>
                <a:srgbClr val="636363"/>
              </a:solidFill>
            </a:endParaRPr>
          </a:p>
          <a:p>
            <a:r>
              <a:rPr lang="ru-RU" dirty="0" err="1">
                <a:solidFill>
                  <a:srgbClr val="636363"/>
                </a:solidFill>
              </a:rPr>
              <a:t>Неефективне</a:t>
            </a:r>
            <a:r>
              <a:rPr lang="ru-RU" dirty="0">
                <a:solidFill>
                  <a:srgbClr val="636363"/>
                </a:solidFill>
              </a:rPr>
              <a:t>, </a:t>
            </a:r>
            <a:r>
              <a:rPr lang="ru-RU" dirty="0" err="1">
                <a:solidFill>
                  <a:srgbClr val="636363"/>
                </a:solidFill>
              </a:rPr>
              <a:t>якщо</a:t>
            </a:r>
            <a:r>
              <a:rPr lang="ru-RU" dirty="0">
                <a:solidFill>
                  <a:srgbClr val="636363"/>
                </a:solidFill>
              </a:rPr>
              <a:t> </a:t>
            </a:r>
            <a:r>
              <a:rPr lang="ru-RU" dirty="0" err="1">
                <a:solidFill>
                  <a:srgbClr val="636363"/>
                </a:solidFill>
              </a:rPr>
              <a:t>діапазон</a:t>
            </a:r>
            <a:r>
              <a:rPr lang="ru-RU" dirty="0">
                <a:solidFill>
                  <a:srgbClr val="636363"/>
                </a:solidFill>
              </a:rPr>
              <a:t> </a:t>
            </a:r>
            <a:r>
              <a:rPr lang="ru-RU" dirty="0" err="1">
                <a:solidFill>
                  <a:srgbClr val="636363"/>
                </a:solidFill>
              </a:rPr>
              <a:t>значень</a:t>
            </a:r>
            <a:r>
              <a:rPr lang="ru-RU" dirty="0">
                <a:solidFill>
                  <a:srgbClr val="636363"/>
                </a:solidFill>
              </a:rPr>
              <a:t>, </a:t>
            </a:r>
            <a:r>
              <a:rPr lang="ru-RU" dirty="0" err="1">
                <a:solidFill>
                  <a:srgbClr val="636363"/>
                </a:solidFill>
              </a:rPr>
              <a:t>що</a:t>
            </a:r>
            <a:r>
              <a:rPr lang="ru-RU" dirty="0">
                <a:solidFill>
                  <a:srgbClr val="636363"/>
                </a:solidFill>
              </a:rPr>
              <a:t> </a:t>
            </a:r>
            <a:r>
              <a:rPr lang="ru-RU" dirty="0" err="1">
                <a:solidFill>
                  <a:srgbClr val="636363"/>
                </a:solidFill>
              </a:rPr>
              <a:t>сортуються</a:t>
            </a:r>
            <a:r>
              <a:rPr lang="ru-RU" dirty="0">
                <a:solidFill>
                  <a:srgbClr val="636363"/>
                </a:solidFill>
              </a:rPr>
              <a:t>, </a:t>
            </a:r>
            <a:r>
              <a:rPr lang="ru-RU" dirty="0" err="1">
                <a:solidFill>
                  <a:srgbClr val="636363"/>
                </a:solidFill>
              </a:rPr>
              <a:t>дуже</a:t>
            </a:r>
            <a:r>
              <a:rPr lang="ru-RU" dirty="0">
                <a:solidFill>
                  <a:srgbClr val="636363"/>
                </a:solidFill>
              </a:rPr>
              <a:t> великий.</a:t>
            </a:r>
          </a:p>
          <a:p>
            <a:endParaRPr lang="ru-RU" dirty="0">
              <a:solidFill>
                <a:srgbClr val="636363"/>
              </a:solidFill>
            </a:endParaRPr>
          </a:p>
          <a:p>
            <a:r>
              <a:rPr lang="ru-RU" dirty="0">
                <a:solidFill>
                  <a:srgbClr val="636363"/>
                </a:solidFill>
              </a:rPr>
              <a:t>Алгоритм </a:t>
            </a:r>
            <a:r>
              <a:rPr lang="ru-RU" dirty="0" err="1">
                <a:solidFill>
                  <a:srgbClr val="636363"/>
                </a:solidFill>
              </a:rPr>
              <a:t>використовує</a:t>
            </a:r>
            <a:r>
              <a:rPr lang="ru-RU" dirty="0">
                <a:solidFill>
                  <a:srgbClr val="636363"/>
                </a:solidFill>
              </a:rPr>
              <a:t> </a:t>
            </a:r>
            <a:r>
              <a:rPr lang="ru-RU" dirty="0" err="1">
                <a:solidFill>
                  <a:srgbClr val="636363"/>
                </a:solidFill>
              </a:rPr>
              <a:t>додатковий</a:t>
            </a:r>
            <a:r>
              <a:rPr lang="ru-RU" dirty="0">
                <a:solidFill>
                  <a:srgbClr val="636363"/>
                </a:solidFill>
              </a:rPr>
              <a:t> </a:t>
            </a:r>
            <a:r>
              <a:rPr lang="ru-RU" dirty="0" err="1">
                <a:solidFill>
                  <a:srgbClr val="636363"/>
                </a:solidFill>
              </a:rPr>
              <a:t>простір</a:t>
            </a:r>
            <a:r>
              <a:rPr lang="ru-RU" dirty="0">
                <a:solidFill>
                  <a:srgbClr val="636363"/>
                </a:solidFill>
              </a:rPr>
              <a:t> для </a:t>
            </a:r>
            <a:r>
              <a:rPr lang="ru-RU" dirty="0" err="1">
                <a:solidFill>
                  <a:srgbClr val="636363"/>
                </a:solidFill>
              </a:rPr>
              <a:t>сортування</a:t>
            </a:r>
            <a:r>
              <a:rPr lang="ru-RU" dirty="0">
                <a:solidFill>
                  <a:srgbClr val="636363"/>
                </a:solidFill>
              </a:rPr>
              <a:t> </a:t>
            </a:r>
            <a:r>
              <a:rPr lang="ru-RU" dirty="0" err="1">
                <a:solidFill>
                  <a:srgbClr val="636363"/>
                </a:solidFill>
              </a:rPr>
              <a:t>елементів</a:t>
            </a:r>
            <a:r>
              <a:rPr lang="ru-RU" dirty="0">
                <a:solidFill>
                  <a:srgbClr val="636363"/>
                </a:solidFill>
              </a:rPr>
              <a:t> </a:t>
            </a:r>
            <a:r>
              <a:rPr lang="ru-RU" dirty="0" err="1">
                <a:solidFill>
                  <a:srgbClr val="636363"/>
                </a:solidFill>
              </a:rPr>
              <a:t>масиву</a:t>
            </a:r>
            <a:r>
              <a:rPr lang="ru-RU" dirty="0">
                <a:solidFill>
                  <a:srgbClr val="636363"/>
                </a:solidFill>
              </a:rPr>
              <a:t>.</a:t>
            </a:r>
          </a:p>
          <a:p>
            <a:endParaRPr lang="ru-RU" dirty="0">
              <a:solidFill>
                <a:srgbClr val="63636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09C38-B9D0-4E65-9ECA-FB9403698BE1}"/>
              </a:ext>
            </a:extLst>
          </p:cNvPr>
          <p:cNvSpPr txBox="1"/>
          <p:nvPr/>
        </p:nvSpPr>
        <p:spPr>
          <a:xfrm>
            <a:off x="838200" y="2347798"/>
            <a:ext cx="47901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err="1">
                <a:solidFill>
                  <a:srgbClr val="636363"/>
                </a:solidFill>
              </a:rPr>
              <a:t>Зазвичай</a:t>
            </a:r>
            <a:r>
              <a:rPr lang="ru-RU" sz="2000" dirty="0">
                <a:solidFill>
                  <a:srgbClr val="636363"/>
                </a:solidFill>
              </a:rPr>
              <a:t> </a:t>
            </a:r>
            <a:r>
              <a:rPr lang="ru-RU" sz="2000" dirty="0" err="1">
                <a:solidFill>
                  <a:srgbClr val="636363"/>
                </a:solidFill>
              </a:rPr>
              <a:t>працює</a:t>
            </a:r>
            <a:r>
              <a:rPr lang="ru-RU" sz="2000" dirty="0">
                <a:solidFill>
                  <a:srgbClr val="636363"/>
                </a:solidFill>
              </a:rPr>
              <a:t> </a:t>
            </a:r>
            <a:r>
              <a:rPr lang="ru-RU" sz="2000" dirty="0" err="1">
                <a:solidFill>
                  <a:srgbClr val="636363"/>
                </a:solidFill>
              </a:rPr>
              <a:t>швидше</a:t>
            </a:r>
            <a:r>
              <a:rPr lang="ru-RU" sz="2000" dirty="0">
                <a:solidFill>
                  <a:srgbClr val="636363"/>
                </a:solidFill>
              </a:rPr>
              <a:t>, </a:t>
            </a:r>
            <a:r>
              <a:rPr lang="ru-RU" sz="2000" dirty="0" err="1">
                <a:solidFill>
                  <a:srgbClr val="636363"/>
                </a:solidFill>
              </a:rPr>
              <a:t>ніж</a:t>
            </a:r>
            <a:r>
              <a:rPr lang="ru-RU" sz="2000" dirty="0">
                <a:solidFill>
                  <a:srgbClr val="636363"/>
                </a:solidFill>
              </a:rPr>
              <a:t> </a:t>
            </a:r>
            <a:r>
              <a:rPr lang="ru-RU" sz="2000" dirty="0" err="1">
                <a:solidFill>
                  <a:srgbClr val="636363"/>
                </a:solidFill>
              </a:rPr>
              <a:t>всі</a:t>
            </a:r>
            <a:r>
              <a:rPr lang="ru-RU" sz="2000" dirty="0">
                <a:solidFill>
                  <a:srgbClr val="636363"/>
                </a:solidFill>
              </a:rPr>
              <a:t> </a:t>
            </a:r>
            <a:r>
              <a:rPr lang="ru-RU" sz="2000" dirty="0" err="1">
                <a:solidFill>
                  <a:srgbClr val="636363"/>
                </a:solidFill>
              </a:rPr>
              <a:t>алгоритми</a:t>
            </a:r>
            <a:r>
              <a:rPr lang="ru-RU" sz="2000" dirty="0">
                <a:solidFill>
                  <a:srgbClr val="636363"/>
                </a:solidFill>
              </a:rPr>
              <a:t> </a:t>
            </a:r>
            <a:r>
              <a:rPr lang="ru-RU" sz="2000" dirty="0" err="1">
                <a:solidFill>
                  <a:srgbClr val="636363"/>
                </a:solidFill>
              </a:rPr>
              <a:t>сортування</a:t>
            </a:r>
            <a:r>
              <a:rPr lang="ru-RU" sz="2000" dirty="0">
                <a:solidFill>
                  <a:srgbClr val="636363"/>
                </a:solidFill>
              </a:rPr>
              <a:t> на </a:t>
            </a:r>
            <a:r>
              <a:rPr lang="ru-RU" sz="2000" dirty="0" err="1">
                <a:solidFill>
                  <a:srgbClr val="636363"/>
                </a:solidFill>
              </a:rPr>
              <a:t>основі</a:t>
            </a:r>
            <a:r>
              <a:rPr lang="ru-RU" sz="2000" dirty="0">
                <a:solidFill>
                  <a:srgbClr val="636363"/>
                </a:solidFill>
              </a:rPr>
              <a:t> </a:t>
            </a:r>
            <a:r>
              <a:rPr lang="ru-RU" sz="2000" dirty="0" err="1">
                <a:solidFill>
                  <a:srgbClr val="636363"/>
                </a:solidFill>
              </a:rPr>
              <a:t>порівняння</a:t>
            </a:r>
            <a:r>
              <a:rPr lang="ru-RU" sz="2000" dirty="0">
                <a:solidFill>
                  <a:srgbClr val="636363"/>
                </a:solidFill>
              </a:rPr>
              <a:t>.</a:t>
            </a:r>
          </a:p>
          <a:p>
            <a:endParaRPr lang="ru-RU" sz="2000" dirty="0">
              <a:solidFill>
                <a:srgbClr val="636363"/>
              </a:solidFill>
            </a:endParaRPr>
          </a:p>
          <a:p>
            <a:r>
              <a:rPr lang="ru-RU" sz="2000" dirty="0" err="1">
                <a:solidFill>
                  <a:srgbClr val="636363"/>
                </a:solidFill>
              </a:rPr>
              <a:t>Сортування</a:t>
            </a:r>
            <a:r>
              <a:rPr lang="ru-RU" sz="2000" dirty="0">
                <a:solidFill>
                  <a:srgbClr val="636363"/>
                </a:solidFill>
              </a:rPr>
              <a:t> </a:t>
            </a:r>
            <a:r>
              <a:rPr lang="ru-RU" sz="2000" dirty="0" err="1">
                <a:solidFill>
                  <a:srgbClr val="636363"/>
                </a:solidFill>
              </a:rPr>
              <a:t>підрахунком</a:t>
            </a:r>
            <a:r>
              <a:rPr lang="ru-RU" sz="2000" dirty="0">
                <a:solidFill>
                  <a:srgbClr val="636363"/>
                </a:solidFill>
              </a:rPr>
              <a:t> легко </a:t>
            </a:r>
            <a:r>
              <a:rPr lang="ru-RU" sz="2000" dirty="0" err="1">
                <a:solidFill>
                  <a:srgbClr val="636363"/>
                </a:solidFill>
              </a:rPr>
              <a:t>кодувати</a:t>
            </a:r>
            <a:r>
              <a:rPr lang="ru-RU" sz="2000" dirty="0">
                <a:solidFill>
                  <a:srgbClr val="636363"/>
                </a:solidFill>
              </a:rPr>
              <a:t>.</a:t>
            </a:r>
          </a:p>
          <a:p>
            <a:endParaRPr lang="ru-RU" sz="2000" dirty="0">
              <a:solidFill>
                <a:srgbClr val="636363"/>
              </a:solidFill>
            </a:endParaRPr>
          </a:p>
          <a:p>
            <a:r>
              <a:rPr lang="ru-RU" sz="2000" dirty="0">
                <a:solidFill>
                  <a:srgbClr val="636363"/>
                </a:solidFill>
              </a:rPr>
              <a:t>Є </a:t>
            </a:r>
            <a:r>
              <a:rPr lang="ru-RU" sz="2000" dirty="0" err="1">
                <a:solidFill>
                  <a:srgbClr val="636363"/>
                </a:solidFill>
              </a:rPr>
              <a:t>стабільним</a:t>
            </a:r>
            <a:r>
              <a:rPr lang="ru-RU" sz="2000" dirty="0">
                <a:solidFill>
                  <a:srgbClr val="636363"/>
                </a:solidFill>
              </a:rPr>
              <a:t> алгоритмом.</a:t>
            </a:r>
          </a:p>
          <a:p>
            <a:endParaRPr lang="ru-RU" sz="2000" dirty="0">
              <a:solidFill>
                <a:srgbClr val="636363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AB3937-3D9E-417C-A5D3-AA9BC1130840}"/>
              </a:ext>
            </a:extLst>
          </p:cNvPr>
          <p:cNvSpPr txBox="1"/>
          <p:nvPr/>
        </p:nvSpPr>
        <p:spPr>
          <a:xfrm>
            <a:off x="2197916" y="1763023"/>
            <a:ext cx="120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3200" dirty="0">
                <a:solidFill>
                  <a:srgbClr val="636363"/>
                </a:solidFill>
              </a:rPr>
              <a:t>+</a:t>
            </a:r>
            <a:endParaRPr lang="ru-RU" sz="3200" dirty="0">
              <a:solidFill>
                <a:srgbClr val="636363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57BBBC-048C-439C-81C4-12AC034BF9C1}"/>
              </a:ext>
            </a:extLst>
          </p:cNvPr>
          <p:cNvSpPr txBox="1"/>
          <p:nvPr/>
        </p:nvSpPr>
        <p:spPr>
          <a:xfrm>
            <a:off x="8342853" y="1763023"/>
            <a:ext cx="1350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3200" dirty="0">
                <a:solidFill>
                  <a:srgbClr val="636363"/>
                </a:solidFill>
              </a:rPr>
              <a:t>-</a:t>
            </a:r>
            <a:endParaRPr lang="ru-RU" sz="3200" dirty="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267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0962C8-44B4-4B76-8F7B-FBC1F169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Програма візуалізації порівняння роботи алгоритмів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B8110B34-EE9D-4D8D-B40F-B8600BB72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4849362"/>
              </p:ext>
            </p:extLst>
          </p:nvPr>
        </p:nvGraphicFramePr>
        <p:xfrm>
          <a:off x="609600" y="181800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5790DC4-A3D1-41BA-A2ED-7BC515F97966}"/>
              </a:ext>
            </a:extLst>
          </p:cNvPr>
          <p:cNvSpPr txBox="1"/>
          <p:nvPr/>
        </p:nvSpPr>
        <p:spPr>
          <a:xfrm>
            <a:off x="7261860" y="2316480"/>
            <a:ext cx="3329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Введення розміру масиву з клавіатури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0636BE-65AB-4B4D-A8AF-D0B69BABAEA1}"/>
              </a:ext>
            </a:extLst>
          </p:cNvPr>
          <p:cNvSpPr txBox="1"/>
          <p:nvPr/>
        </p:nvSpPr>
        <p:spPr>
          <a:xfrm>
            <a:off x="1066800" y="3670508"/>
            <a:ext cx="3589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Введення масиву з клавіатури або введення </a:t>
            </a:r>
            <a:r>
              <a:rPr lang="uk-UA" dirty="0" err="1">
                <a:solidFill>
                  <a:schemeClr val="accent3">
                    <a:lumMod val="50000"/>
                  </a:schemeClr>
                </a:solidFill>
              </a:rPr>
              <a:t>рандомних</a:t>
            </a:r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 значень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7929EF-D6A9-4E9A-AB06-B6884652BECD}"/>
              </a:ext>
            </a:extLst>
          </p:cNvPr>
          <p:cNvSpPr txBox="1"/>
          <p:nvPr/>
        </p:nvSpPr>
        <p:spPr>
          <a:xfrm>
            <a:off x="7261860" y="5039261"/>
            <a:ext cx="256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Візуалізація сортування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A2F7D-A0D1-4C79-B349-C6E939A1F537}"/>
              </a:ext>
            </a:extLst>
          </p:cNvPr>
          <p:cNvSpPr txBox="1"/>
          <p:nvPr/>
        </p:nvSpPr>
        <p:spPr>
          <a:xfrm>
            <a:off x="1066800" y="5569545"/>
            <a:ext cx="3718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Програмну реалізацію створено на мові 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Java.</a:t>
            </a:r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 Для візуалізації використано бібліотеку 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Java Swing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89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952808-B6F6-43DE-ABB0-70D38C1AA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Приклад роботи програми при введені </a:t>
            </a:r>
            <a:r>
              <a:rPr lang="uk-UA" dirty="0" err="1">
                <a:solidFill>
                  <a:schemeClr val="accent3">
                    <a:lumMod val="50000"/>
                  </a:schemeClr>
                </a:solidFill>
              </a:rPr>
              <a:t>рандомних</a:t>
            </a:r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 значень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4" name="Прикоад-візуалізаціх">
            <a:hlinkClick r:id="" action="ppaction://media"/>
            <a:extLst>
              <a:ext uri="{FF2B5EF4-FFF2-40B4-BE49-F238E27FC236}">
                <a16:creationId xmlns:a16="http://schemas.microsoft.com/office/drawing/2014/main" id="{BEEAF600-4CC8-43C8-A9D4-8C892A8B543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005511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53EE0-C8FE-4ECB-A0D8-FFDAE2371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Приклад роботи програми при введені майже відсортованого масиву</a:t>
            </a:r>
            <a:endParaRPr lang="ru-RU" dirty="0"/>
          </a:p>
        </p:txBody>
      </p:sp>
      <p:pic>
        <p:nvPicPr>
          <p:cNvPr id="4" name="почти отсортированный массив">
            <a:hlinkClick r:id="" action="ppaction://media"/>
            <a:extLst>
              <a:ext uri="{FF2B5EF4-FFF2-40B4-BE49-F238E27FC236}">
                <a16:creationId xmlns:a16="http://schemas.microsoft.com/office/drawing/2014/main" id="{7098059B-28FA-454A-A5FF-77C85FC52C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2319" y="1690688"/>
            <a:ext cx="8107362" cy="4560288"/>
          </a:xfrm>
        </p:spPr>
      </p:pic>
    </p:spTree>
    <p:extLst>
      <p:ext uri="{BB962C8B-B14F-4D97-AF65-F5344CB8AC3E}">
        <p14:creationId xmlns:p14="http://schemas.microsoft.com/office/powerpoint/2010/main" val="3653628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3BEEB6-EFEA-4E7D-93D6-5EC885BF4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Приклад роботи програми при введені значень з клавіатури</a:t>
            </a:r>
            <a:endParaRPr lang="ru-RU" dirty="0"/>
          </a:p>
        </p:txBody>
      </p:sp>
      <p:pic>
        <p:nvPicPr>
          <p:cNvPr id="4" name="приклад_візуалізації2">
            <a:hlinkClick r:id="" action="ppaction://media"/>
            <a:extLst>
              <a:ext uri="{FF2B5EF4-FFF2-40B4-BE49-F238E27FC236}">
                <a16:creationId xmlns:a16="http://schemas.microsoft.com/office/drawing/2014/main" id="{B5188D05-EC49-48CC-A3D5-2F750FA519E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534942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65E8EC-5257-4B76-A742-8CF4A2E56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>
                <a:solidFill>
                  <a:srgbClr val="636363"/>
                </a:solidFill>
              </a:rPr>
              <a:t>Висновки</a:t>
            </a:r>
            <a:endParaRPr lang="ru-RU" dirty="0">
              <a:solidFill>
                <a:srgbClr val="636363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9A9F7F-8C74-4543-BBD9-2DADEA3C7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7505"/>
            <a:ext cx="10515600" cy="4351338"/>
          </a:xfrm>
        </p:spPr>
        <p:txBody>
          <a:bodyPr>
            <a:normAutofit/>
          </a:bodyPr>
          <a:lstStyle/>
          <a:p>
            <a:pPr algn="l"/>
            <a:r>
              <a:rPr lang="ru-RU" sz="1800" b="0" i="0" dirty="0">
                <a:solidFill>
                  <a:srgbClr val="636363"/>
                </a:solidFill>
                <a:effectLst/>
              </a:rPr>
              <a:t>Дана робота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увібрала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в себе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порівняльний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аналіз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алгоритмів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сортування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зокрема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порівняння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алгоритмів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en-GB" sz="1800" b="0" i="0" dirty="0">
                <a:solidFill>
                  <a:srgbClr val="636363"/>
                </a:solidFill>
                <a:effectLst/>
              </a:rPr>
              <a:t>Counting Sort 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та </a:t>
            </a:r>
            <a:r>
              <a:rPr lang="en-GB" sz="1800" b="0" i="0" dirty="0">
                <a:solidFill>
                  <a:srgbClr val="636363"/>
                </a:solidFill>
                <a:effectLst/>
              </a:rPr>
              <a:t>Bubble Sort.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Виявлено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що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en-GB" sz="1800" b="0" i="0" dirty="0">
                <a:solidFill>
                  <a:srgbClr val="636363"/>
                </a:solidFill>
                <a:effectLst/>
              </a:rPr>
              <a:t>Counting Sort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проявляє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велику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ефективність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у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випадках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коли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відомий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та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обмежений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діапазон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значень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.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Його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лінійна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складність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забезпечує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значно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швидше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сортування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порівняно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з квадратичною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складністю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en-GB" sz="1800" b="0" i="0" dirty="0">
                <a:solidFill>
                  <a:srgbClr val="636363"/>
                </a:solidFill>
                <a:effectLst/>
              </a:rPr>
              <a:t>Bubble Sort, 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особливо при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роботі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з великими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обсягами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даних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.</a:t>
            </a:r>
          </a:p>
          <a:p>
            <a:pPr algn="l"/>
            <a:r>
              <a:rPr lang="ru-RU" sz="1800" b="0" i="0" dirty="0" err="1">
                <a:solidFill>
                  <a:srgbClr val="636363"/>
                </a:solidFill>
                <a:effectLst/>
              </a:rPr>
              <a:t>Проте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варто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зазначити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що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зі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збільшенням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діапазону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значень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у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вхідному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масиві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en-GB" sz="1800" b="0" i="0" dirty="0">
                <a:solidFill>
                  <a:srgbClr val="636363"/>
                </a:solidFill>
                <a:effectLst/>
              </a:rPr>
              <a:t>Counting Sort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стає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менш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ефективним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що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призводить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до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суттєвого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зниження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швидкості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виконання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.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Це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підкреслює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вплив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розміру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діапазону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чисел на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продуктивність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цього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алгоритму.</a:t>
            </a:r>
          </a:p>
          <a:p>
            <a:pPr algn="l"/>
            <a:r>
              <a:rPr lang="ru-RU" sz="1800" b="0" i="0" dirty="0">
                <a:solidFill>
                  <a:srgbClr val="636363"/>
                </a:solidFill>
                <a:effectLst/>
              </a:rPr>
              <a:t>У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порівнянні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з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цим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</a:t>
            </a:r>
            <a:r>
              <a:rPr lang="en-GB" sz="1800" b="0" i="0" dirty="0">
                <a:solidFill>
                  <a:srgbClr val="636363"/>
                </a:solidFill>
                <a:effectLst/>
              </a:rPr>
              <a:t>Bubble Sort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залишається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стійким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навіть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при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збільшенні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діапазону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значень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оскільки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його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продуктивність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більше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залежить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від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кількості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елементів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у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масиві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, а не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від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самого </a:t>
            </a:r>
            <a:r>
              <a:rPr lang="ru-RU" sz="1800" b="0" i="0" dirty="0" err="1">
                <a:solidFill>
                  <a:srgbClr val="636363"/>
                </a:solidFill>
                <a:effectLst/>
              </a:rPr>
              <a:t>діапазону</a:t>
            </a:r>
            <a:r>
              <a:rPr lang="ru-RU" sz="1800" b="0" i="0" dirty="0">
                <a:solidFill>
                  <a:srgbClr val="636363"/>
                </a:solidFill>
                <a:effectLst/>
              </a:rPr>
              <a:t> чисел.</a:t>
            </a:r>
          </a:p>
          <a:p>
            <a:pPr algn="l"/>
            <a:endParaRPr lang="ru-RU" sz="1800" b="0" i="0" dirty="0">
              <a:solidFill>
                <a:srgbClr val="63636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4054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AF92C4-96C8-4A11-8EB6-DBFA015DF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988468"/>
            <a:ext cx="8229600" cy="881063"/>
          </a:xfrm>
        </p:spPr>
        <p:txBody>
          <a:bodyPr>
            <a:normAutofit fontScale="90000"/>
          </a:bodyPr>
          <a:lstStyle/>
          <a:p>
            <a:r>
              <a:rPr lang="uk-UA" dirty="0"/>
              <a:t>Дякую за увагу!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60187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F39803-A850-4EC2-A019-2353DBAA3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Теоретична інформація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98A808-3D5B-47DC-B01F-7CEFDDC5A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Алгоритм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сортування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підрахунком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(</a:t>
            </a:r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Counting Sort) -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це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ефективний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та не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порівнювальний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алгоритм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сортування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який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використовується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для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сортування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масиву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цілих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чисел.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Цей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алгоритм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відрізняється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від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більшості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інших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сортувальних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алгоритмів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тим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що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він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не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використовує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порівняння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між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елементами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для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сортування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.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Замість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цього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він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базується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на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підрахунку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кількості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входжень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кожного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унікального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елемента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у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вхідному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масиві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і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використовує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цю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інформацію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для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побудови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відсортованого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масиву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891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Хорда 12">
            <a:extLst>
              <a:ext uri="{FF2B5EF4-FFF2-40B4-BE49-F238E27FC236}">
                <a16:creationId xmlns:a16="http://schemas.microsoft.com/office/drawing/2014/main" id="{02A0A3A5-C261-4F08-B51A-D3D6662CAED3}"/>
              </a:ext>
            </a:extLst>
          </p:cNvPr>
          <p:cNvSpPr/>
          <p:nvPr/>
        </p:nvSpPr>
        <p:spPr>
          <a:xfrm>
            <a:off x="2348456" y="5161760"/>
            <a:ext cx="1087834" cy="1087834"/>
          </a:xfrm>
          <a:prstGeom prst="chord">
            <a:avLst>
              <a:gd name="adj1" fmla="val 4800000"/>
              <a:gd name="adj2" fmla="val 16800000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100ADC-E7C8-4B93-9668-71940946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406"/>
            <a:ext cx="11049000" cy="1325563"/>
          </a:xfrm>
        </p:spPr>
        <p:txBody>
          <a:bodyPr/>
          <a:lstStyle/>
          <a:p>
            <a:pPr algn="ctr"/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Вхідні та вихідні дані алгоритму 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Counting Sort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646ED3FB-E634-4E2D-BCA5-DC8F38DA84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5866905"/>
              </p:ext>
            </p:extLst>
          </p:nvPr>
        </p:nvGraphicFramePr>
        <p:xfrm>
          <a:off x="557076" y="2562632"/>
          <a:ext cx="10949123" cy="42953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30C5D9A-798A-465D-AF51-93E6CF9E5AC2}"/>
              </a:ext>
            </a:extLst>
          </p:cNvPr>
          <p:cNvSpPr txBox="1"/>
          <p:nvPr/>
        </p:nvSpPr>
        <p:spPr>
          <a:xfrm>
            <a:off x="1199624" y="1933969"/>
            <a:ext cx="386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Вхідні дані: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Хорда 9">
            <a:extLst>
              <a:ext uri="{FF2B5EF4-FFF2-40B4-BE49-F238E27FC236}">
                <a16:creationId xmlns:a16="http://schemas.microsoft.com/office/drawing/2014/main" id="{8026FCCC-8E83-4FB6-A0BF-E617CC8CCCC7}"/>
              </a:ext>
            </a:extLst>
          </p:cNvPr>
          <p:cNvSpPr/>
          <p:nvPr/>
        </p:nvSpPr>
        <p:spPr>
          <a:xfrm rot="10800000">
            <a:off x="2348456" y="5161759"/>
            <a:ext cx="1087834" cy="1087834"/>
          </a:xfrm>
          <a:prstGeom prst="chord">
            <a:avLst>
              <a:gd name="adj1" fmla="val 4800000"/>
              <a:gd name="adj2" fmla="val 16800000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11" name="Часть круга 10">
            <a:extLst>
              <a:ext uri="{FF2B5EF4-FFF2-40B4-BE49-F238E27FC236}">
                <a16:creationId xmlns:a16="http://schemas.microsoft.com/office/drawing/2014/main" id="{F1E8F63B-0506-4CDB-BC62-9F4ADCF32D86}"/>
              </a:ext>
            </a:extLst>
          </p:cNvPr>
          <p:cNvSpPr/>
          <p:nvPr/>
        </p:nvSpPr>
        <p:spPr>
          <a:xfrm rot="10800000">
            <a:off x="2457239" y="5270543"/>
            <a:ext cx="870267" cy="870267"/>
          </a:xfrm>
          <a:prstGeom prst="pie">
            <a:avLst>
              <a:gd name="adj1" fmla="val 9000000"/>
              <a:gd name="adj2" fmla="val 16200000"/>
            </a:avLst>
          </a:pr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Часть круга 11">
            <a:extLst>
              <a:ext uri="{FF2B5EF4-FFF2-40B4-BE49-F238E27FC236}">
                <a16:creationId xmlns:a16="http://schemas.microsoft.com/office/drawing/2014/main" id="{73E04E6A-AF00-4EF0-BC23-61BE86DDCB83}"/>
              </a:ext>
            </a:extLst>
          </p:cNvPr>
          <p:cNvSpPr/>
          <p:nvPr/>
        </p:nvSpPr>
        <p:spPr>
          <a:xfrm>
            <a:off x="2457239" y="5270543"/>
            <a:ext cx="870267" cy="870267"/>
          </a:xfrm>
          <a:prstGeom prst="pie">
            <a:avLst>
              <a:gd name="adj1" fmla="val 5400000"/>
              <a:gd name="adj2" fmla="val 16200000"/>
            </a:avLst>
          </a:pr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Хорда 13">
            <a:extLst>
              <a:ext uri="{FF2B5EF4-FFF2-40B4-BE49-F238E27FC236}">
                <a16:creationId xmlns:a16="http://schemas.microsoft.com/office/drawing/2014/main" id="{15367D6D-1428-4FE8-8F20-762257A3DE84}"/>
              </a:ext>
            </a:extLst>
          </p:cNvPr>
          <p:cNvSpPr/>
          <p:nvPr/>
        </p:nvSpPr>
        <p:spPr>
          <a:xfrm>
            <a:off x="7287911" y="5113003"/>
            <a:ext cx="1087834" cy="1087834"/>
          </a:xfrm>
          <a:prstGeom prst="chord">
            <a:avLst>
              <a:gd name="adj1" fmla="val 4800000"/>
              <a:gd name="adj2" fmla="val 16800000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</p:sp>
      <p:sp>
        <p:nvSpPr>
          <p:cNvPr id="15" name="Хорда 14">
            <a:extLst>
              <a:ext uri="{FF2B5EF4-FFF2-40B4-BE49-F238E27FC236}">
                <a16:creationId xmlns:a16="http://schemas.microsoft.com/office/drawing/2014/main" id="{C33D3932-E1CB-42FA-A39D-44410310B65B}"/>
              </a:ext>
            </a:extLst>
          </p:cNvPr>
          <p:cNvSpPr/>
          <p:nvPr/>
        </p:nvSpPr>
        <p:spPr>
          <a:xfrm rot="10800000">
            <a:off x="7287911" y="5113002"/>
            <a:ext cx="1087834" cy="1087834"/>
          </a:xfrm>
          <a:prstGeom prst="chord">
            <a:avLst>
              <a:gd name="adj1" fmla="val 4800000"/>
              <a:gd name="adj2" fmla="val 16800000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17" name="Часть круга 16">
            <a:extLst>
              <a:ext uri="{FF2B5EF4-FFF2-40B4-BE49-F238E27FC236}">
                <a16:creationId xmlns:a16="http://schemas.microsoft.com/office/drawing/2014/main" id="{5390C608-5C40-4919-BDAF-E419BC8B5031}"/>
              </a:ext>
            </a:extLst>
          </p:cNvPr>
          <p:cNvSpPr/>
          <p:nvPr/>
        </p:nvSpPr>
        <p:spPr>
          <a:xfrm>
            <a:off x="7396694" y="5221786"/>
            <a:ext cx="870267" cy="870267"/>
          </a:xfrm>
          <a:prstGeom prst="pie">
            <a:avLst>
              <a:gd name="adj1" fmla="val 5400000"/>
              <a:gd name="adj2" fmla="val 16200000"/>
            </a:avLst>
          </a:pr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Часть круга 17">
            <a:extLst>
              <a:ext uri="{FF2B5EF4-FFF2-40B4-BE49-F238E27FC236}">
                <a16:creationId xmlns:a16="http://schemas.microsoft.com/office/drawing/2014/main" id="{2471B7B1-430D-4138-BBB1-3596192FBD54}"/>
              </a:ext>
            </a:extLst>
          </p:cNvPr>
          <p:cNvSpPr/>
          <p:nvPr/>
        </p:nvSpPr>
        <p:spPr>
          <a:xfrm rot="10800000">
            <a:off x="7396693" y="5221786"/>
            <a:ext cx="870267" cy="870267"/>
          </a:xfrm>
          <a:prstGeom prst="pie">
            <a:avLst>
              <a:gd name="adj1" fmla="val 5400000"/>
              <a:gd name="adj2" fmla="val 16200000"/>
            </a:avLst>
          </a:pr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1EF717-E90F-4318-BCFB-A5B2FDE9F1E1}"/>
              </a:ext>
            </a:extLst>
          </p:cNvPr>
          <p:cNvSpPr txBox="1"/>
          <p:nvPr/>
        </p:nvSpPr>
        <p:spPr>
          <a:xfrm>
            <a:off x="3710005" y="5277507"/>
            <a:ext cx="2279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Відсортований масив 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“</a:t>
            </a:r>
            <a:r>
              <a:rPr lang="en-AU" dirty="0" err="1">
                <a:solidFill>
                  <a:schemeClr val="accent3">
                    <a:lumMod val="50000"/>
                  </a:schemeClr>
                </a:solidFill>
              </a:rPr>
              <a:t>sortedArray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”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BC5B99-851D-4E2F-A174-DFDC9438676E}"/>
              </a:ext>
            </a:extLst>
          </p:cNvPr>
          <p:cNvSpPr txBox="1"/>
          <p:nvPr/>
        </p:nvSpPr>
        <p:spPr>
          <a:xfrm>
            <a:off x="8511335" y="5277507"/>
            <a:ext cx="1968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Розмір масиву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 “</a:t>
            </a:r>
            <a:r>
              <a:rPr lang="en-AU" dirty="0" err="1">
                <a:solidFill>
                  <a:schemeClr val="accent3">
                    <a:lumMod val="50000"/>
                  </a:schemeClr>
                </a:solidFill>
              </a:rPr>
              <a:t>sortedArray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”</a:t>
            </a:r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C63CE7-A474-4F85-B160-E04691F90AC9}"/>
              </a:ext>
            </a:extLst>
          </p:cNvPr>
          <p:cNvSpPr txBox="1"/>
          <p:nvPr/>
        </p:nvSpPr>
        <p:spPr>
          <a:xfrm>
            <a:off x="1199624" y="4368970"/>
            <a:ext cx="386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Вихідні дані: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004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165DB5-14D3-4EC9-9377-C2FA9A686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Псевдокод алгоритму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сортування</a:t>
            </a:r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3">
                    <a:lumMod val="50000"/>
                  </a:schemeClr>
                </a:solidFill>
              </a:rPr>
              <a:t>підрахунком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FB06A4-3DB3-45C1-AB88-8FAC8B4B3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 i="0" dirty="0" err="1">
                <a:solidFill>
                  <a:srgbClr val="51565E"/>
                </a:solidFill>
                <a:effectLst/>
              </a:rPr>
              <a:t>Counting_Sort</a:t>
            </a:r>
            <a:r>
              <a:rPr lang="en-US" b="0" i="0" dirty="0">
                <a:solidFill>
                  <a:srgbClr val="51565E"/>
                </a:solidFill>
                <a:effectLst/>
              </a:rPr>
              <a:t> (</a:t>
            </a:r>
            <a:r>
              <a:rPr lang="en-US" b="0" i="0" dirty="0" err="1">
                <a:solidFill>
                  <a:srgbClr val="51565E"/>
                </a:solidFill>
                <a:effectLst/>
              </a:rPr>
              <a:t>A,n</a:t>
            </a:r>
            <a:r>
              <a:rPr lang="en-US" b="0" i="0" dirty="0">
                <a:solidFill>
                  <a:srgbClr val="51565E"/>
                </a:solidFill>
                <a:effectLst/>
              </a:rPr>
              <a:t>)</a:t>
            </a:r>
          </a:p>
          <a:p>
            <a:pPr lvl="1"/>
            <a:r>
              <a:rPr lang="en-US" b="0" i="0" dirty="0">
                <a:solidFill>
                  <a:srgbClr val="51565E"/>
                </a:solidFill>
                <a:effectLst/>
              </a:rPr>
              <a:t>k = </a:t>
            </a:r>
            <a:r>
              <a:rPr lang="en-US" dirty="0">
                <a:solidFill>
                  <a:srgbClr val="51565E"/>
                </a:solidFill>
              </a:rPr>
              <a:t>MAX(A)-MIN(A)</a:t>
            </a:r>
          </a:p>
          <a:p>
            <a:r>
              <a:rPr lang="en-US" b="0" i="0" dirty="0">
                <a:solidFill>
                  <a:srgbClr val="51565E"/>
                </a:solidFill>
                <a:effectLst/>
              </a:rPr>
              <a:t>Declare B[1:n] and C[0:k]</a:t>
            </a:r>
          </a:p>
          <a:p>
            <a:r>
              <a:rPr lang="en-US" dirty="0">
                <a:solidFill>
                  <a:srgbClr val="51565E"/>
                </a:solidFill>
              </a:rPr>
              <a:t>f</a:t>
            </a:r>
            <a:r>
              <a:rPr lang="en-US" b="0" i="0" dirty="0">
                <a:solidFill>
                  <a:srgbClr val="51565E"/>
                </a:solidFill>
                <a:effectLst/>
              </a:rPr>
              <a:t>or </a:t>
            </a:r>
            <a:r>
              <a:rPr lang="en-US" b="0" i="0" dirty="0" err="1">
                <a:solidFill>
                  <a:srgbClr val="51565E"/>
                </a:solidFill>
                <a:effectLst/>
              </a:rPr>
              <a:t>i</a:t>
            </a:r>
            <a:r>
              <a:rPr lang="en-US" b="0" i="0" dirty="0">
                <a:solidFill>
                  <a:srgbClr val="51565E"/>
                </a:solidFill>
                <a:effectLst/>
              </a:rPr>
              <a:t> = 0 </a:t>
            </a:r>
            <a:r>
              <a:rPr lang="en-US" b="0" i="0" dirty="0" err="1">
                <a:solidFill>
                  <a:srgbClr val="51565E"/>
                </a:solidFill>
                <a:effectLst/>
              </a:rPr>
              <a:t>downto</a:t>
            </a:r>
            <a:r>
              <a:rPr lang="en-US" dirty="0">
                <a:solidFill>
                  <a:srgbClr val="51565E"/>
                </a:solidFill>
              </a:rPr>
              <a:t> k</a:t>
            </a:r>
          </a:p>
          <a:p>
            <a:pPr lvl="1"/>
            <a:r>
              <a:rPr lang="en-US" dirty="0">
                <a:solidFill>
                  <a:srgbClr val="51565E"/>
                </a:solidFill>
              </a:rPr>
              <a:t>C[</a:t>
            </a:r>
            <a:r>
              <a:rPr lang="en-US" dirty="0" err="1">
                <a:solidFill>
                  <a:srgbClr val="51565E"/>
                </a:solidFill>
              </a:rPr>
              <a:t>i</a:t>
            </a:r>
            <a:r>
              <a:rPr lang="en-US" dirty="0">
                <a:solidFill>
                  <a:srgbClr val="51565E"/>
                </a:solidFill>
              </a:rPr>
              <a:t>] = 0</a:t>
            </a:r>
          </a:p>
          <a:p>
            <a:r>
              <a:rPr lang="en-US" dirty="0">
                <a:solidFill>
                  <a:srgbClr val="51565E"/>
                </a:solidFill>
              </a:rPr>
              <a:t>f</a:t>
            </a:r>
            <a:r>
              <a:rPr lang="en-US" b="0" i="0" dirty="0">
                <a:solidFill>
                  <a:srgbClr val="51565E"/>
                </a:solidFill>
                <a:effectLst/>
              </a:rPr>
              <a:t>or j = 1 </a:t>
            </a:r>
            <a:r>
              <a:rPr lang="en-US" b="0" i="0" dirty="0" err="1">
                <a:solidFill>
                  <a:srgbClr val="51565E"/>
                </a:solidFill>
                <a:effectLst/>
              </a:rPr>
              <a:t>downto</a:t>
            </a:r>
            <a:r>
              <a:rPr lang="en-US" b="0" i="0" dirty="0">
                <a:solidFill>
                  <a:srgbClr val="51565E"/>
                </a:solidFill>
                <a:effectLst/>
              </a:rPr>
              <a:t> n</a:t>
            </a:r>
          </a:p>
          <a:p>
            <a:pPr lvl="1"/>
            <a:r>
              <a:rPr lang="en-US" dirty="0">
                <a:solidFill>
                  <a:srgbClr val="51565E"/>
                </a:solidFill>
              </a:rPr>
              <a:t>C[A[j]] = C[A[j]] + 1</a:t>
            </a:r>
          </a:p>
          <a:p>
            <a:r>
              <a:rPr lang="en-US" dirty="0">
                <a:solidFill>
                  <a:srgbClr val="51565E"/>
                </a:solidFill>
              </a:rPr>
              <a:t>for </a:t>
            </a:r>
            <a:r>
              <a:rPr lang="en-US" dirty="0" err="1">
                <a:solidFill>
                  <a:srgbClr val="51565E"/>
                </a:solidFill>
              </a:rPr>
              <a:t>i</a:t>
            </a:r>
            <a:r>
              <a:rPr lang="en-US" dirty="0">
                <a:solidFill>
                  <a:srgbClr val="51565E"/>
                </a:solidFill>
              </a:rPr>
              <a:t> = 1 </a:t>
            </a:r>
            <a:r>
              <a:rPr lang="en-US" dirty="0" err="1">
                <a:solidFill>
                  <a:srgbClr val="51565E"/>
                </a:solidFill>
              </a:rPr>
              <a:t>downto</a:t>
            </a:r>
            <a:r>
              <a:rPr lang="en-US" dirty="0">
                <a:solidFill>
                  <a:srgbClr val="51565E"/>
                </a:solidFill>
              </a:rPr>
              <a:t> k</a:t>
            </a:r>
          </a:p>
          <a:p>
            <a:pPr lvl="1"/>
            <a:r>
              <a:rPr lang="en-US" dirty="0">
                <a:solidFill>
                  <a:srgbClr val="51565E"/>
                </a:solidFill>
              </a:rPr>
              <a:t>C[</a:t>
            </a:r>
            <a:r>
              <a:rPr lang="en-US" dirty="0" err="1">
                <a:solidFill>
                  <a:srgbClr val="51565E"/>
                </a:solidFill>
              </a:rPr>
              <a:t>i</a:t>
            </a:r>
            <a:r>
              <a:rPr lang="en-US" dirty="0">
                <a:solidFill>
                  <a:srgbClr val="51565E"/>
                </a:solidFill>
              </a:rPr>
              <a:t>] = C[</a:t>
            </a:r>
            <a:r>
              <a:rPr lang="en-US" dirty="0" err="1">
                <a:solidFill>
                  <a:srgbClr val="51565E"/>
                </a:solidFill>
              </a:rPr>
              <a:t>i</a:t>
            </a:r>
            <a:r>
              <a:rPr lang="en-US" dirty="0">
                <a:solidFill>
                  <a:srgbClr val="51565E"/>
                </a:solidFill>
              </a:rPr>
              <a:t>] + C[i-1]</a:t>
            </a:r>
          </a:p>
          <a:p>
            <a:r>
              <a:rPr lang="en-US" dirty="0">
                <a:solidFill>
                  <a:srgbClr val="51565E"/>
                </a:solidFill>
              </a:rPr>
              <a:t>for j = n </a:t>
            </a:r>
            <a:r>
              <a:rPr lang="en-US" dirty="0" err="1">
                <a:solidFill>
                  <a:srgbClr val="51565E"/>
                </a:solidFill>
              </a:rPr>
              <a:t>downto</a:t>
            </a:r>
            <a:r>
              <a:rPr lang="en-US" dirty="0">
                <a:solidFill>
                  <a:srgbClr val="51565E"/>
                </a:solidFill>
              </a:rPr>
              <a:t> 1</a:t>
            </a:r>
          </a:p>
          <a:p>
            <a:pPr lvl="1"/>
            <a:r>
              <a:rPr lang="en-US" dirty="0">
                <a:solidFill>
                  <a:srgbClr val="51565E"/>
                </a:solidFill>
              </a:rPr>
              <a:t>B[C[A[j]]] = A[j]</a:t>
            </a:r>
          </a:p>
          <a:p>
            <a:pPr lvl="1"/>
            <a:r>
              <a:rPr lang="en-US" dirty="0">
                <a:solidFill>
                  <a:srgbClr val="51565E"/>
                </a:solidFill>
              </a:rPr>
              <a:t>C[A[j]] = C[A[j]] – 1</a:t>
            </a:r>
          </a:p>
          <a:p>
            <a:r>
              <a:rPr lang="en-US" dirty="0">
                <a:solidFill>
                  <a:srgbClr val="51565E"/>
                </a:solidFill>
              </a:rPr>
              <a:t>return B</a:t>
            </a:r>
          </a:p>
          <a:p>
            <a:endParaRPr lang="en-US" b="0" i="0" dirty="0">
              <a:solidFill>
                <a:srgbClr val="51565E"/>
              </a:solidFill>
              <a:effectLst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7755C37-166A-4341-A74F-640759464B7B}"/>
              </a:ext>
            </a:extLst>
          </p:cNvPr>
          <p:cNvSpPr/>
          <p:nvPr/>
        </p:nvSpPr>
        <p:spPr>
          <a:xfrm>
            <a:off x="1096250" y="1690688"/>
            <a:ext cx="2631202" cy="468312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2C0185A-7B99-445C-9021-20182DC0C0F4}"/>
              </a:ext>
            </a:extLst>
          </p:cNvPr>
          <p:cNvSpPr/>
          <p:nvPr/>
        </p:nvSpPr>
        <p:spPr>
          <a:xfrm>
            <a:off x="1096249" y="2159000"/>
            <a:ext cx="3418601" cy="742950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B7A327C-6249-4F10-A41A-2F3763F3D0E0}"/>
              </a:ext>
            </a:extLst>
          </p:cNvPr>
          <p:cNvSpPr/>
          <p:nvPr/>
        </p:nvSpPr>
        <p:spPr>
          <a:xfrm>
            <a:off x="1096249" y="2901950"/>
            <a:ext cx="2320051" cy="582613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BFA1C57-9B67-4558-BEB2-16C80F7AC131}"/>
              </a:ext>
            </a:extLst>
          </p:cNvPr>
          <p:cNvSpPr/>
          <p:nvPr/>
        </p:nvSpPr>
        <p:spPr>
          <a:xfrm>
            <a:off x="1096248" y="3484563"/>
            <a:ext cx="2751852" cy="661987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FFD89D5-56DC-4F6A-A495-2584E81D1696}"/>
              </a:ext>
            </a:extLst>
          </p:cNvPr>
          <p:cNvSpPr/>
          <p:nvPr/>
        </p:nvSpPr>
        <p:spPr>
          <a:xfrm>
            <a:off x="1096248" y="4146550"/>
            <a:ext cx="2561352" cy="661987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88EC9FA-C793-46CD-A359-15D935F52365}"/>
              </a:ext>
            </a:extLst>
          </p:cNvPr>
          <p:cNvSpPr/>
          <p:nvPr/>
        </p:nvSpPr>
        <p:spPr>
          <a:xfrm>
            <a:off x="1096248" y="4808537"/>
            <a:ext cx="2561352" cy="950913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F138B8-8331-4205-A41A-C49D63C26CCA}"/>
              </a:ext>
            </a:extLst>
          </p:cNvPr>
          <p:cNvSpPr txBox="1"/>
          <p:nvPr/>
        </p:nvSpPr>
        <p:spPr>
          <a:xfrm>
            <a:off x="5455920" y="1690688"/>
            <a:ext cx="606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 err="1">
                <a:solidFill>
                  <a:srgbClr val="636363"/>
                </a:solidFill>
                <a:effectLst/>
                <a:latin typeface="Söhne Mono"/>
              </a:rPr>
              <a:t>Функція</a:t>
            </a:r>
            <a:r>
              <a:rPr lang="ru-RU" b="0" i="0" dirty="0">
                <a:solidFill>
                  <a:srgbClr val="636363"/>
                </a:solidFill>
                <a:effectLst/>
                <a:latin typeface="Söhne Mono"/>
              </a:rPr>
              <a:t> </a:t>
            </a:r>
            <a:r>
              <a:rPr lang="en-GB" b="0" i="0" dirty="0" err="1">
                <a:solidFill>
                  <a:srgbClr val="636363"/>
                </a:solidFill>
                <a:effectLst/>
                <a:latin typeface="Söhne Mono"/>
              </a:rPr>
              <a:t>Counting_Sort</a:t>
            </a:r>
            <a:r>
              <a:rPr lang="en-GB" b="0" i="0" dirty="0">
                <a:solidFill>
                  <a:srgbClr val="636363"/>
                </a:solidFill>
                <a:effectLst/>
                <a:latin typeface="Söhne Mono"/>
              </a:rPr>
              <a:t> </a:t>
            </a:r>
            <a:r>
              <a:rPr lang="ru-RU" dirty="0" err="1">
                <a:solidFill>
                  <a:srgbClr val="636363"/>
                </a:solidFill>
                <a:latin typeface="Söhne Mono"/>
              </a:rPr>
              <a:t>приймає</a:t>
            </a:r>
            <a:r>
              <a:rPr lang="ru-RU" b="0" i="0" dirty="0">
                <a:solidFill>
                  <a:srgbClr val="636363"/>
                </a:solidFill>
                <a:effectLst/>
                <a:latin typeface="Söhne Mono"/>
              </a:rPr>
              <a:t> </a:t>
            </a:r>
            <a:r>
              <a:rPr lang="ru-RU" b="0" i="0" dirty="0" err="1">
                <a:solidFill>
                  <a:srgbClr val="636363"/>
                </a:solidFill>
                <a:effectLst/>
                <a:latin typeface="Söhne Mono"/>
              </a:rPr>
              <a:t>масив</a:t>
            </a:r>
            <a:r>
              <a:rPr lang="ru-RU" b="0" i="0" dirty="0">
                <a:solidFill>
                  <a:srgbClr val="636363"/>
                </a:solidFill>
                <a:effectLst/>
                <a:latin typeface="Söhne Mono"/>
              </a:rPr>
              <a:t> </a:t>
            </a:r>
            <a:r>
              <a:rPr lang="en-GB" b="0" i="0" dirty="0">
                <a:solidFill>
                  <a:srgbClr val="636363"/>
                </a:solidFill>
                <a:effectLst/>
                <a:latin typeface="Söhne Mono"/>
              </a:rPr>
              <a:t>A </a:t>
            </a:r>
            <a:r>
              <a:rPr lang="ru-RU" b="0" i="0" dirty="0" err="1">
                <a:solidFill>
                  <a:srgbClr val="636363"/>
                </a:solidFill>
                <a:effectLst/>
                <a:latin typeface="Söhne Mono"/>
              </a:rPr>
              <a:t>довжиною</a:t>
            </a:r>
            <a:r>
              <a:rPr lang="ru-RU" b="0" i="0" dirty="0">
                <a:solidFill>
                  <a:srgbClr val="636363"/>
                </a:solidFill>
                <a:effectLst/>
                <a:latin typeface="Söhne Mono"/>
              </a:rPr>
              <a:t> </a:t>
            </a:r>
            <a:r>
              <a:rPr lang="en-GB" b="0" i="0" dirty="0">
                <a:solidFill>
                  <a:srgbClr val="636363"/>
                </a:solidFill>
                <a:effectLst/>
                <a:latin typeface="Söhne Mono"/>
              </a:rPr>
              <a:t>n</a:t>
            </a:r>
            <a:endParaRPr lang="ru-RU" dirty="0">
              <a:solidFill>
                <a:srgbClr val="636363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96A21C-2886-4A3F-859A-723F64D6E5D0}"/>
              </a:ext>
            </a:extLst>
          </p:cNvPr>
          <p:cNvSpPr txBox="1"/>
          <p:nvPr/>
        </p:nvSpPr>
        <p:spPr>
          <a:xfrm>
            <a:off x="5455919" y="2193588"/>
            <a:ext cx="5639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rgbClr val="636363"/>
                </a:solidFill>
                <a:latin typeface="Söhne Mono"/>
              </a:rPr>
              <a:t>k = </a:t>
            </a:r>
            <a:r>
              <a:rPr lang="uk-UA" dirty="0">
                <a:solidFill>
                  <a:srgbClr val="636363"/>
                </a:solidFill>
                <a:latin typeface="Söhne Mono"/>
              </a:rPr>
              <a:t>діапазон елементів (</a:t>
            </a:r>
            <a:r>
              <a:rPr lang="en-AU" dirty="0">
                <a:solidFill>
                  <a:srgbClr val="636363"/>
                </a:solidFill>
                <a:latin typeface="Söhne Mono"/>
              </a:rPr>
              <a:t>max - min</a:t>
            </a:r>
            <a:r>
              <a:rPr lang="uk-UA" dirty="0">
                <a:solidFill>
                  <a:srgbClr val="636363"/>
                </a:solidFill>
                <a:latin typeface="Söhne Mono"/>
              </a:rPr>
              <a:t>) та </a:t>
            </a:r>
            <a:r>
              <a:rPr lang="ru-RU" dirty="0" err="1">
                <a:solidFill>
                  <a:srgbClr val="636363"/>
                </a:solidFill>
                <a:latin typeface="Söhne Mono"/>
              </a:rPr>
              <a:t>о</a:t>
            </a:r>
            <a:r>
              <a:rPr lang="ru-RU" b="0" i="0" dirty="0" err="1">
                <a:solidFill>
                  <a:srgbClr val="636363"/>
                </a:solidFill>
                <a:effectLst/>
                <a:latin typeface="Söhne Mono"/>
              </a:rPr>
              <a:t>голошуємо</a:t>
            </a:r>
            <a:r>
              <a:rPr lang="ru-RU" b="0" i="0" dirty="0">
                <a:solidFill>
                  <a:srgbClr val="636363"/>
                </a:solidFill>
                <a:effectLst/>
                <a:latin typeface="Söhne Mono"/>
              </a:rPr>
              <a:t> </a:t>
            </a:r>
            <a:r>
              <a:rPr lang="ru-RU" b="0" i="0" dirty="0" err="1">
                <a:solidFill>
                  <a:srgbClr val="636363"/>
                </a:solidFill>
                <a:effectLst/>
                <a:latin typeface="Söhne Mono"/>
              </a:rPr>
              <a:t>масиви</a:t>
            </a:r>
            <a:r>
              <a:rPr lang="ru-RU" b="0" i="0" dirty="0">
                <a:solidFill>
                  <a:srgbClr val="636363"/>
                </a:solidFill>
                <a:effectLst/>
                <a:latin typeface="Söhne Mono"/>
              </a:rPr>
              <a:t> </a:t>
            </a:r>
            <a:r>
              <a:rPr lang="en-GB" b="0" i="0" dirty="0">
                <a:solidFill>
                  <a:srgbClr val="636363"/>
                </a:solidFill>
                <a:effectLst/>
                <a:latin typeface="Söhne Mono"/>
              </a:rPr>
              <a:t>B </a:t>
            </a:r>
            <a:r>
              <a:rPr lang="ru-RU" b="0" i="0" dirty="0">
                <a:solidFill>
                  <a:srgbClr val="636363"/>
                </a:solidFill>
                <a:effectLst/>
                <a:latin typeface="Söhne Mono"/>
              </a:rPr>
              <a:t>та </a:t>
            </a:r>
            <a:r>
              <a:rPr lang="en-GB" b="0" i="0" dirty="0">
                <a:solidFill>
                  <a:srgbClr val="636363"/>
                </a:solidFill>
                <a:effectLst/>
                <a:latin typeface="Söhne Mono"/>
              </a:rPr>
              <a:t>C</a:t>
            </a:r>
            <a:endParaRPr lang="ru-RU" dirty="0">
              <a:solidFill>
                <a:srgbClr val="636363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126188-551C-4858-8952-FF8479772810}"/>
              </a:ext>
            </a:extLst>
          </p:cNvPr>
          <p:cNvSpPr txBox="1"/>
          <p:nvPr/>
        </p:nvSpPr>
        <p:spPr>
          <a:xfrm>
            <a:off x="5455920" y="2892315"/>
            <a:ext cx="557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err="1">
                <a:solidFill>
                  <a:srgbClr val="636363"/>
                </a:solidFill>
              </a:rPr>
              <a:t>Ініціалізуємо</a:t>
            </a:r>
            <a:r>
              <a:rPr lang="uk-UA" dirty="0">
                <a:solidFill>
                  <a:srgbClr val="636363"/>
                </a:solidFill>
              </a:rPr>
              <a:t> всі елементи масиву С нулями </a:t>
            </a:r>
            <a:endParaRPr lang="ru-RU" dirty="0">
              <a:solidFill>
                <a:srgbClr val="636363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FF9C8-41F5-45CB-9BCA-46F5D0C8677F}"/>
              </a:ext>
            </a:extLst>
          </p:cNvPr>
          <p:cNvSpPr txBox="1"/>
          <p:nvPr/>
        </p:nvSpPr>
        <p:spPr>
          <a:xfrm>
            <a:off x="5455920" y="3512746"/>
            <a:ext cx="5639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636363"/>
                </a:solidFill>
              </a:rPr>
              <a:t>Записуємо в масив С к-ть появи кожного елемента вхідного </a:t>
            </a:r>
            <a:r>
              <a:rPr lang="uk-UA" dirty="0" err="1">
                <a:solidFill>
                  <a:srgbClr val="636363"/>
                </a:solidFill>
              </a:rPr>
              <a:t>масива</a:t>
            </a:r>
            <a:r>
              <a:rPr lang="uk-UA" dirty="0">
                <a:solidFill>
                  <a:srgbClr val="636363"/>
                </a:solidFill>
              </a:rPr>
              <a:t> А</a:t>
            </a:r>
            <a:endParaRPr lang="ru-RU" dirty="0">
              <a:solidFill>
                <a:srgbClr val="636363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73E137-991C-45F4-9A86-0E0034CCC75E}"/>
              </a:ext>
            </a:extLst>
          </p:cNvPr>
          <p:cNvSpPr txBox="1"/>
          <p:nvPr/>
        </p:nvSpPr>
        <p:spPr>
          <a:xfrm>
            <a:off x="5455920" y="4132948"/>
            <a:ext cx="6065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636363"/>
                </a:solidFill>
              </a:rPr>
              <a:t>Модифікуємо масив С, додаючи до кожного наступного елемента значення попереднього (С – масив кумулятивної суми)</a:t>
            </a:r>
            <a:endParaRPr lang="ru-RU" dirty="0">
              <a:solidFill>
                <a:srgbClr val="636363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553435-EEA7-4F2F-AAF1-1A4D6AB2E8E7}"/>
              </a:ext>
            </a:extLst>
          </p:cNvPr>
          <p:cNvSpPr txBox="1"/>
          <p:nvPr/>
        </p:nvSpPr>
        <p:spPr>
          <a:xfrm>
            <a:off x="5455918" y="4938976"/>
            <a:ext cx="58978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636363"/>
                </a:solidFill>
              </a:rPr>
              <a:t>Розміщуємо елементи масиву А на правильній позиції вихідного масиву В за допомогою масиву кумулятивної суми С</a:t>
            </a:r>
            <a:endParaRPr lang="ru-RU" dirty="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01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799695-BF0C-40D0-90CD-E21563A3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Розглянемо роботу алгоритму на практиці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5CD76CD-1518-40AD-9A6B-EA36F1188B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96595" y="3231833"/>
            <a:ext cx="3696970" cy="64674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F51FA18-3116-42D3-923E-093DCCBCDF5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6596" y="4147821"/>
            <a:ext cx="3696970" cy="6467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47D833-FFF6-40A4-90EF-E6C992CE1E65}"/>
              </a:ext>
            </a:extLst>
          </p:cNvPr>
          <p:cNvSpPr txBox="1"/>
          <p:nvPr/>
        </p:nvSpPr>
        <p:spPr>
          <a:xfrm>
            <a:off x="4393564" y="2366764"/>
            <a:ext cx="6797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Створюємо масив </a:t>
            </a:r>
            <a:r>
              <a:rPr lang="en-AU" dirty="0" err="1">
                <a:solidFill>
                  <a:schemeClr val="accent3">
                    <a:lumMod val="50000"/>
                  </a:schemeClr>
                </a:solidFill>
              </a:rPr>
              <a:t>inputArray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та знаходимо максимальне значення, де 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</a:rPr>
              <a:t>max = 5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9F024B-7304-4D85-AD20-D5A771336F56}"/>
              </a:ext>
            </a:extLst>
          </p:cNvPr>
          <p:cNvSpPr txBox="1"/>
          <p:nvPr/>
        </p:nvSpPr>
        <p:spPr>
          <a:xfrm>
            <a:off x="4416425" y="3147674"/>
            <a:ext cx="7269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800" dirty="0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Створюємо масив лічильників </a:t>
            </a:r>
            <a:r>
              <a:rPr lang="uk-UA" sz="1800" dirty="0" err="1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countArray</a:t>
            </a:r>
            <a:r>
              <a:rPr lang="uk-UA" sz="1800" dirty="0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довжина якого дорівнює </a:t>
            </a:r>
            <a:r>
              <a:rPr lang="uk-UA" sz="1800" dirty="0" err="1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max</a:t>
            </a:r>
            <a:r>
              <a:rPr lang="uk-UA" sz="1800" dirty="0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uk-UA" sz="1800" dirty="0" err="1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inputArray</a:t>
            </a:r>
            <a:r>
              <a:rPr lang="uk-UA" sz="1800" dirty="0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[])+1), в даному випадку (5+1 = 6) та заповнюємо його 0</a:t>
            </a:r>
            <a:endParaRPr lang="ru-RU" sz="1800" dirty="0">
              <a:solidFill>
                <a:schemeClr val="accent3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222F12-147E-4248-9A69-2CFDD159804C}"/>
              </a:ext>
            </a:extLst>
          </p:cNvPr>
          <p:cNvSpPr txBox="1"/>
          <p:nvPr/>
        </p:nvSpPr>
        <p:spPr>
          <a:xfrm>
            <a:off x="4393564" y="4159567"/>
            <a:ext cx="75393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800" dirty="0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У масиві </a:t>
            </a:r>
            <a:r>
              <a:rPr lang="uk-UA" sz="1800" dirty="0" err="1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countArray</a:t>
            </a:r>
            <a:r>
              <a:rPr lang="uk-UA" sz="1800" dirty="0">
                <a:solidFill>
                  <a:schemeClr val="accent3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[] зберігається кількість повторювань кожного унікального елемента вхідного масиву за відповідними індексами</a:t>
            </a:r>
            <a:endParaRPr lang="ru-RU" sz="1800" dirty="0">
              <a:solidFill>
                <a:schemeClr val="accent3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B2AAB2B-193D-4632-8A5C-D33735B2CB4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96594" y="2355037"/>
            <a:ext cx="3265806" cy="64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17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1CA694-7B05-4080-BCC9-79ADF934B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0"/>
            <a:ext cx="10515600" cy="1325563"/>
          </a:xfrm>
        </p:spPr>
        <p:txBody>
          <a:bodyPr/>
          <a:lstStyle/>
          <a:p>
            <a:pPr algn="ctr"/>
            <a:r>
              <a:rPr lang="uk-UA" dirty="0"/>
              <a:t>Пошук кумулятивної суми</a:t>
            </a:r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97BBEF3F-610A-4F93-A467-31D0B0816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441" y="1119833"/>
            <a:ext cx="3275799" cy="5228262"/>
          </a:xfr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DDEAF24-4C82-4CB5-9EF1-67080D5219A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60135" y="3155316"/>
            <a:ext cx="3696970" cy="8105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177641-0812-4C6D-9D50-8834B7648332}"/>
              </a:ext>
            </a:extLst>
          </p:cNvPr>
          <p:cNvSpPr txBox="1"/>
          <p:nvPr/>
        </p:nvSpPr>
        <p:spPr>
          <a:xfrm>
            <a:off x="4984281" y="4259858"/>
            <a:ext cx="6294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1800" dirty="0">
                <a:solidFill>
                  <a:schemeClr val="accent3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Збережемо кумулятивну суму елементів масиву 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751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B0B409C-356F-4206-BC21-B3C79961CD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" y="0"/>
            <a:ext cx="1218961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110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BE3748-EE48-4EC8-817F-7C58732A37C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99083" y="2737397"/>
            <a:ext cx="5589864" cy="15391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19A28F-E5BC-4022-9611-DF527B3B8E6E}"/>
              </a:ext>
            </a:extLst>
          </p:cNvPr>
          <p:cNvSpPr txBox="1"/>
          <p:nvPr/>
        </p:nvSpPr>
        <p:spPr>
          <a:xfrm>
            <a:off x="6375633" y="3246539"/>
            <a:ext cx="5318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accent3">
                    <a:lumMod val="50000"/>
                  </a:schemeClr>
                </a:solidFill>
              </a:rPr>
              <a:t>В результаті отримаємо відсортований масив </a:t>
            </a:r>
            <a:r>
              <a:rPr lang="en-AU" dirty="0" err="1">
                <a:solidFill>
                  <a:schemeClr val="accent3">
                    <a:lumMod val="50000"/>
                  </a:schemeClr>
                </a:solidFill>
              </a:rPr>
              <a:t>outputArray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603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owerpointbase.com-w927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powerpointbase.com-w927</Template>
  <TotalTime>1014</TotalTime>
  <Words>956</Words>
  <Application>Microsoft Office PowerPoint</Application>
  <PresentationFormat>Широкоэкранный</PresentationFormat>
  <Paragraphs>105</Paragraphs>
  <Slides>26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Söhne Mono</vt:lpstr>
      <vt:lpstr>Times New Roman</vt:lpstr>
      <vt:lpstr>powerpointbase.com-w927</vt:lpstr>
      <vt:lpstr>Розрахунково-графічна робота</vt:lpstr>
      <vt:lpstr>Презентация PowerPoint</vt:lpstr>
      <vt:lpstr>Теоретична інформація</vt:lpstr>
      <vt:lpstr>Вхідні та вихідні дані алгоритму Counting Sort</vt:lpstr>
      <vt:lpstr>Псевдокод алгоритму сортування підрахунком</vt:lpstr>
      <vt:lpstr>Розглянемо роботу алгоритму на практиці</vt:lpstr>
      <vt:lpstr>Пошук кумулятивної суми</vt:lpstr>
      <vt:lpstr>Презентация PowerPoint</vt:lpstr>
      <vt:lpstr>Презентация PowerPoint</vt:lpstr>
      <vt:lpstr>Програмна реалізація алгоритму сортування підрахунком</vt:lpstr>
      <vt:lpstr>Програмна реалізації порівняння алгоритму сортування підрахунком та бульбашкового сортування за середнім часом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Порівняння алгоритмів Counting Sort та Bubble Sort</vt:lpstr>
      <vt:lpstr>Презентация PowerPoint</vt:lpstr>
      <vt:lpstr>Переваги та недоліки сортування підрахунком</vt:lpstr>
      <vt:lpstr>Програма візуалізації порівняння роботи алгоритмів</vt:lpstr>
      <vt:lpstr>Приклад роботи програми при введені рандомних значень</vt:lpstr>
      <vt:lpstr>Приклад роботи програми при введені майже відсортованого масиву</vt:lpstr>
      <vt:lpstr>Приклад роботи програми при введені значень з клавіатури</vt:lpstr>
      <vt:lpstr>Висновки</vt:lpstr>
      <vt:lpstr>Дякую за увагу!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Катерина Постарніченко</dc:creator>
  <cp:lastModifiedBy>Катерина Постарніченко</cp:lastModifiedBy>
  <cp:revision>70</cp:revision>
  <dcterms:created xsi:type="dcterms:W3CDTF">2023-11-17T14:13:53Z</dcterms:created>
  <dcterms:modified xsi:type="dcterms:W3CDTF">2023-11-30T13:33:47Z</dcterms:modified>
</cp:coreProperties>
</file>

<file path=docProps/thumbnail.jpeg>
</file>